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0" r:id="rId4"/>
    <p:sldId id="292" r:id="rId5"/>
    <p:sldId id="275" r:id="rId6"/>
    <p:sldId id="298" r:id="rId7"/>
    <p:sldId id="258" r:id="rId8"/>
    <p:sldId id="276" r:id="rId9"/>
    <p:sldId id="277" r:id="rId10"/>
    <p:sldId id="291" r:id="rId11"/>
    <p:sldId id="280" r:id="rId12"/>
    <p:sldId id="259" r:id="rId13"/>
    <p:sldId id="290" r:id="rId14"/>
    <p:sldId id="261" r:id="rId15"/>
    <p:sldId id="282" r:id="rId16"/>
    <p:sldId id="296" r:id="rId17"/>
    <p:sldId id="278" r:id="rId18"/>
    <p:sldId id="283" r:id="rId19"/>
    <p:sldId id="284" r:id="rId20"/>
    <p:sldId id="285" r:id="rId21"/>
    <p:sldId id="286" r:id="rId22"/>
    <p:sldId id="301" r:id="rId23"/>
    <p:sldId id="287" r:id="rId24"/>
    <p:sldId id="288" r:id="rId25"/>
    <p:sldId id="264" r:id="rId26"/>
    <p:sldId id="302" r:id="rId27"/>
    <p:sldId id="274" r:id="rId28"/>
    <p:sldId id="297" r:id="rId29"/>
    <p:sldId id="279" r:id="rId30"/>
    <p:sldId id="270" r:id="rId31"/>
    <p:sldId id="271" r:id="rId32"/>
    <p:sldId id="272" r:id="rId33"/>
    <p:sldId id="303" r:id="rId34"/>
    <p:sldId id="273" r:id="rId35"/>
    <p:sldId id="299" r:id="rId36"/>
    <p:sldId id="265" r:id="rId37"/>
    <p:sldId id="289" r:id="rId38"/>
    <p:sldId id="267" r:id="rId39"/>
    <p:sldId id="269" r:id="rId40"/>
    <p:sldId id="295" r:id="rId41"/>
    <p:sldId id="293" r:id="rId42"/>
    <p:sldId id="268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8" d="100"/>
          <a:sy n="148" d="100"/>
        </p:scale>
        <p:origin x="-552" y="-90"/>
      </p:cViewPr>
      <p:guideLst>
        <p:guide orient="horz"/>
        <p:guide orient="horz" pos="1620"/>
        <p:guide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562350"/>
            <a:ext cx="9144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orbel" panose="020B0503020204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38600" y="3714750"/>
            <a:ext cx="0" cy="685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D:\VJ GDrive\Work\Prodapt About\Prodapt Brand Guidelines\prodapt_logo_red_with pow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66505"/>
            <a:ext cx="2590800" cy="55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1000" y="3588228"/>
            <a:ext cx="4547913" cy="457199"/>
          </a:xfrm>
        </p:spPr>
        <p:txBody>
          <a:bodyPr/>
          <a:lstStyle>
            <a:lvl1pPr algn="l">
              <a:defRPr lang="en-US" sz="2400" b="1" i="0" kern="1200" dirty="0">
                <a:solidFill>
                  <a:srgbClr val="29397D"/>
                </a:solidFill>
                <a:latin typeface="Corbel" panose="020B0503020204020204" pitchFamily="34" charset="0"/>
                <a:ea typeface="+mj-ea"/>
                <a:cs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91000" y="4095750"/>
            <a:ext cx="4572000" cy="381000"/>
          </a:xfrm>
        </p:spPr>
        <p:txBody>
          <a:bodyPr>
            <a:noAutofit/>
          </a:bodyPr>
          <a:lstStyle>
            <a:lvl1pPr marL="342900" indent="-342900">
              <a:buNone/>
              <a:defRPr lang="en-US" sz="1600" dirty="0" smtClean="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4pPr>
            <a:lvl5pPr>
              <a:defRPr lang="en-US" dirty="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5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8" name="Right Triangle 7"/>
          <p:cNvSpPr/>
          <p:nvPr userDrawn="1"/>
        </p:nvSpPr>
        <p:spPr>
          <a:xfrm rot="10800000">
            <a:off x="8445103" y="130348"/>
            <a:ext cx="548640" cy="54864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84" userDrawn="1">
          <p15:clr>
            <a:srgbClr val="FBAE40"/>
          </p15:clr>
        </p15:guide>
        <p15:guide id="2" pos="56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7741"/>
            <a:ext cx="9144000" cy="4238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"/>
            <a:ext cx="8607224" cy="65774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3962400"/>
          </a:xfrm>
        </p:spPr>
        <p:txBody>
          <a:bodyPr>
            <a:normAutofit/>
          </a:bodyPr>
          <a:lstStyle>
            <a:lvl1pPr marL="342900" indent="-342900">
              <a:buFont typeface="Arial" pitchFamily="34" charset="0"/>
              <a:buChar char="•"/>
              <a:defRPr sz="2000">
                <a:latin typeface="Corbel" panose="020B0503020204020204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latin typeface="Corbel" panose="020B0503020204020204" pitchFamily="34" charset="0"/>
              </a:defRPr>
            </a:lvl2pPr>
            <a:lvl3pPr marL="1143000" indent="-228600">
              <a:buFont typeface="Arial" pitchFamily="34" charset="0"/>
              <a:buChar char="•"/>
              <a:defRPr sz="1600">
                <a:latin typeface="Corbel" panose="020B0503020204020204" pitchFamily="34" charset="0"/>
              </a:defRPr>
            </a:lvl3pPr>
            <a:lvl4pPr marL="1600200" indent="-228600">
              <a:buFont typeface="Arial" pitchFamily="34" charset="0"/>
              <a:buChar char="•"/>
              <a:defRPr sz="1400">
                <a:latin typeface="Corbel" panose="020B0503020204020204" pitchFamily="34" charset="0"/>
              </a:defRPr>
            </a:lvl4pPr>
            <a:lvl5pPr marL="2057400" indent="-228600">
              <a:buFont typeface="Arial" pitchFamily="34" charset="0"/>
              <a:buChar char="•"/>
              <a:defRPr sz="14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2000" y="5030446"/>
            <a:ext cx="1524000" cy="15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700" dirty="0">
                <a:solidFill>
                  <a:schemeClr val="bg1"/>
                </a:solidFill>
                <a:latin typeface="Corbel" pitchFamily="34" charset="0"/>
              </a:rPr>
              <a:t>Confidential &amp; Restricted</a:t>
            </a:r>
          </a:p>
        </p:txBody>
      </p:sp>
      <p:pic>
        <p:nvPicPr>
          <p:cNvPr id="11" name="Picture 2" descr="D:\VJ GDrive\Work\Prodapt About\Prodapt Brand Guidelines\Prodapt_logo_white_without pow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78" y="4933950"/>
            <a:ext cx="767069" cy="2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77017" y="4980509"/>
            <a:ext cx="381000" cy="143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52400" y="4977334"/>
            <a:ext cx="1524000" cy="15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700" dirty="0">
                <a:solidFill>
                  <a:schemeClr val="tx1"/>
                </a:solidFill>
                <a:latin typeface="Corbel" pitchFamily="34" charset="0"/>
              </a:rPr>
              <a:t>Confidential &amp; Restricted</a:t>
            </a:r>
          </a:p>
        </p:txBody>
      </p:sp>
      <p:pic>
        <p:nvPicPr>
          <p:cNvPr id="17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8305800" y="4949610"/>
            <a:ext cx="606224" cy="1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Triangle 11"/>
          <p:cNvSpPr/>
          <p:nvPr userDrawn="1"/>
        </p:nvSpPr>
        <p:spPr>
          <a:xfrm rot="10800000">
            <a:off x="8615970" y="133351"/>
            <a:ext cx="381600" cy="3816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57741"/>
            <a:ext cx="9144000" cy="4238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orbel" panose="020B0503020204020204" pitchFamily="34" charset="0"/>
            </a:endParaRPr>
          </a:p>
        </p:txBody>
      </p:sp>
      <p:pic>
        <p:nvPicPr>
          <p:cNvPr id="12" name="Picture 2" descr="D:\VJ GDrive\Work\Prodapt About\Prodapt Brand Guidelines\Prodapt_logo_white_without pow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78" y="4933950"/>
            <a:ext cx="767069" cy="2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77017" y="4980509"/>
            <a:ext cx="381000" cy="143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52400" y="4977334"/>
            <a:ext cx="1524000" cy="15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700" dirty="0">
                <a:solidFill>
                  <a:schemeClr val="tx1"/>
                </a:solidFill>
                <a:latin typeface="Corbel" pitchFamily="34" charset="0"/>
              </a:rPr>
              <a:t>Confidential &amp; Restricted</a:t>
            </a:r>
          </a:p>
        </p:txBody>
      </p:sp>
      <p:pic>
        <p:nvPicPr>
          <p:cNvPr id="18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8305800" y="4949610"/>
            <a:ext cx="606224" cy="1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9150"/>
            <a:ext cx="4038600" cy="377547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 smtClean="0">
                <a:latin typeface="Corbel" panose="020B0503020204020204" pitchFamily="34" charset="0"/>
              </a:defRPr>
            </a:lvl1pPr>
            <a:lvl2pPr>
              <a:defRPr lang="en-US" sz="1800" dirty="0" smtClean="0">
                <a:latin typeface="Corbel" panose="020B0503020204020204" pitchFamily="34" charset="0"/>
              </a:defRPr>
            </a:lvl2pPr>
            <a:lvl3pPr>
              <a:defRPr lang="en-US" sz="1600" dirty="0" smtClean="0">
                <a:latin typeface="Corbel" panose="020B0503020204020204" pitchFamily="34" charset="0"/>
              </a:defRPr>
            </a:lvl3pPr>
            <a:lvl4pPr>
              <a:defRPr lang="en-US" sz="1400" dirty="0" smtClean="0">
                <a:latin typeface="Corbel" panose="020B0503020204020204" pitchFamily="34" charset="0"/>
              </a:defRPr>
            </a:lvl4pPr>
            <a:lvl5pPr>
              <a:defRPr lang="en-US" sz="1400" dirty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19150"/>
            <a:ext cx="4038600" cy="377547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 smtClean="0">
                <a:latin typeface="Corbel" panose="020B0503020204020204" pitchFamily="34" charset="0"/>
              </a:defRPr>
            </a:lvl1pPr>
            <a:lvl2pPr>
              <a:defRPr lang="en-US" sz="1800" dirty="0" smtClean="0">
                <a:latin typeface="Corbel" panose="020B0503020204020204" pitchFamily="34" charset="0"/>
              </a:defRPr>
            </a:lvl2pPr>
            <a:lvl3pPr>
              <a:defRPr lang="en-US" sz="1600" dirty="0" smtClean="0">
                <a:latin typeface="Corbel" panose="020B0503020204020204" pitchFamily="34" charset="0"/>
              </a:defRPr>
            </a:lvl3pPr>
            <a:lvl4pPr>
              <a:defRPr lang="en-US" sz="1400" dirty="0" smtClean="0">
                <a:latin typeface="Corbel" panose="020B0503020204020204" pitchFamily="34" charset="0"/>
              </a:defRPr>
            </a:lvl4pPr>
            <a:lvl5pPr>
              <a:defRPr lang="en-US" sz="1400" dirty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" y="12921"/>
            <a:ext cx="8370512" cy="644820"/>
          </a:xfrm>
        </p:spPr>
        <p:txBody>
          <a:bodyPr anchor="ctr" anchorCtr="0"/>
          <a:lstStyle>
            <a:lvl1pPr>
              <a:defRPr sz="2000" b="0" i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 rot="10800000">
            <a:off x="8615970" y="133351"/>
            <a:ext cx="381600" cy="3816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VJ GDrive\Work\Prodapt About\Prodapt Brand Guidelines\Prodapt_logo_white_without pow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78" y="4933950"/>
            <a:ext cx="767069" cy="2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77017" y="4980509"/>
            <a:ext cx="381000" cy="143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2400" y="4977334"/>
            <a:ext cx="1524000" cy="15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700" dirty="0">
                <a:solidFill>
                  <a:schemeClr val="tx1"/>
                </a:solidFill>
                <a:latin typeface="Corbel" pitchFamily="34" charset="0"/>
              </a:rPr>
              <a:t>Confidential &amp; Restricted</a:t>
            </a:r>
          </a:p>
        </p:txBody>
      </p:sp>
      <p:pic>
        <p:nvPicPr>
          <p:cNvPr id="12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8305800" y="4949610"/>
            <a:ext cx="606224" cy="1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7741"/>
          </a:xfrm>
        </p:spPr>
        <p:txBody>
          <a:bodyPr/>
          <a:lstStyle>
            <a:lvl1pPr>
              <a:defRPr sz="2000" b="0" i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57741"/>
            <a:ext cx="9144000" cy="4238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orbel" panose="020B0503020204020204" pitchFamily="34" charset="0"/>
            </a:endParaRPr>
          </a:p>
        </p:txBody>
      </p:sp>
      <p:sp>
        <p:nvSpPr>
          <p:cNvPr id="14" name="Right Triangle 13"/>
          <p:cNvSpPr/>
          <p:nvPr userDrawn="1"/>
        </p:nvSpPr>
        <p:spPr>
          <a:xfrm rot="10800000">
            <a:off x="8615970" y="133351"/>
            <a:ext cx="381600" cy="3816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562350"/>
            <a:ext cx="9144000" cy="692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orbel" panose="020B0503020204020204" pitchFamily="34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9902" y="3647096"/>
            <a:ext cx="0" cy="515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VJ GDrive\Work\Prodapt About\Prodapt Brand Guidelines\prodapt_logo_red_with pow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21144"/>
            <a:ext cx="1828800" cy="3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191000" y="3670521"/>
            <a:ext cx="4547913" cy="457199"/>
          </a:xfrm>
        </p:spPr>
        <p:txBody>
          <a:bodyPr/>
          <a:lstStyle>
            <a:lvl1pPr algn="l">
              <a:defRPr lang="en-US" sz="1800" b="1" i="0" kern="1200" dirty="0">
                <a:solidFill>
                  <a:srgbClr val="29397D"/>
                </a:solidFill>
                <a:latin typeface="Corbel" panose="020B0503020204020204" pitchFamily="34" charset="0"/>
                <a:ea typeface="+mj-ea"/>
                <a:cs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8445103" y="130348"/>
            <a:ext cx="548640" cy="54864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2" y="-365"/>
            <a:ext cx="6604488" cy="334401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28" y="1699125"/>
            <a:ext cx="722272" cy="13327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56" name="Rectangle 55"/>
          <p:cNvSpPr/>
          <p:nvPr userDrawn="1"/>
        </p:nvSpPr>
        <p:spPr>
          <a:xfrm>
            <a:off x="5643428" y="1657718"/>
            <a:ext cx="5341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00" dirty="0">
                <a:latin typeface="Corbel" panose="020B0503020204020204" pitchFamily="34" charset="0"/>
              </a:rPr>
              <a:t>Chennai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60" y="2501319"/>
            <a:ext cx="722272" cy="13327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59" name="Rectangle 58"/>
          <p:cNvSpPr/>
          <p:nvPr userDrawn="1"/>
        </p:nvSpPr>
        <p:spPr>
          <a:xfrm>
            <a:off x="4617324" y="2453959"/>
            <a:ext cx="779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800" dirty="0">
                <a:latin typeface="Corbel" panose="020B0503020204020204" pitchFamily="34" charset="0"/>
              </a:rPr>
              <a:t>Johannesburg</a:t>
            </a: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00150"/>
            <a:ext cx="663631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61" name="Rectangle 60"/>
          <p:cNvSpPr/>
          <p:nvPr userDrawn="1"/>
        </p:nvSpPr>
        <p:spPr>
          <a:xfrm>
            <a:off x="2905367" y="1153654"/>
            <a:ext cx="6014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New York</a:t>
            </a:r>
            <a:endParaRPr lang="en-IN" sz="800" dirty="0">
              <a:latin typeface="Corbel" panose="020B0503020204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38" y="1471977"/>
            <a:ext cx="663631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63" name="Rectangle 62"/>
          <p:cNvSpPr/>
          <p:nvPr userDrawn="1"/>
        </p:nvSpPr>
        <p:spPr>
          <a:xfrm>
            <a:off x="2617659" y="1425481"/>
            <a:ext cx="4427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Dallas</a:t>
            </a:r>
            <a:endParaRPr lang="en-IN" sz="800" dirty="0">
              <a:latin typeface="Corbel" panose="020B0503020204020204" pitchFamily="3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29" y="1349005"/>
            <a:ext cx="663631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65" name="Rectangle 64"/>
          <p:cNvSpPr/>
          <p:nvPr userDrawn="1"/>
        </p:nvSpPr>
        <p:spPr>
          <a:xfrm>
            <a:off x="1562100" y="1297619"/>
            <a:ext cx="5325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Tualatin</a:t>
            </a:r>
            <a:endParaRPr lang="en-IN" sz="800" dirty="0">
              <a:latin typeface="Corbel" panose="020B0503020204020204" pitchFamily="3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2" y="427697"/>
            <a:ext cx="716353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67" name="Rectangle 66"/>
          <p:cNvSpPr/>
          <p:nvPr userDrawn="1"/>
        </p:nvSpPr>
        <p:spPr>
          <a:xfrm>
            <a:off x="4254586" y="374353"/>
            <a:ext cx="686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Amsterdam</a:t>
            </a:r>
            <a:endParaRPr lang="en-IN" sz="800" dirty="0">
              <a:latin typeface="Corbel" panose="020B0503020204020204" pitchFamily="34" charset="0"/>
            </a:endParaRPr>
          </a:p>
        </p:txBody>
      </p:sp>
      <p:pic>
        <p:nvPicPr>
          <p:cNvPr id="72" name="Picture 2" descr="D:\work\Laptop\office purpose\prodapt_Logos\prodapt_logo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58251" y="1594102"/>
            <a:ext cx="1614410" cy="444248"/>
          </a:xfrm>
          <a:prstGeom prst="rect">
            <a:avLst/>
          </a:prstGeom>
          <a:noFill/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86" y="812219"/>
            <a:ext cx="663631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74" name="Rectangle 73"/>
          <p:cNvSpPr/>
          <p:nvPr userDrawn="1"/>
        </p:nvSpPr>
        <p:spPr>
          <a:xfrm>
            <a:off x="3700067" y="765723"/>
            <a:ext cx="5100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London</a:t>
            </a:r>
            <a:endParaRPr lang="en-IN" sz="800" dirty="0">
              <a:latin typeface="Corbel" panose="020B0503020204020204" pitchFamily="34" charset="0"/>
            </a:endParaRPr>
          </a:p>
        </p:txBody>
      </p:sp>
      <p:sp>
        <p:nvSpPr>
          <p:cNvPr id="75" name="Rectangle 74"/>
          <p:cNvSpPr/>
          <p:nvPr userDrawn="1"/>
        </p:nvSpPr>
        <p:spPr>
          <a:xfrm>
            <a:off x="7162800" y="1197173"/>
            <a:ext cx="1211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  <a:latin typeface="Corbel" pitchFamily="34" charset="0"/>
              </a:rPr>
              <a:t>THANK</a:t>
            </a:r>
            <a:r>
              <a:rPr lang="en-IN" sz="1400" b="1" baseline="0" dirty="0">
                <a:solidFill>
                  <a:schemeClr val="bg1"/>
                </a:solidFill>
                <a:latin typeface="Corbel" pitchFamily="34" charset="0"/>
              </a:rPr>
              <a:t> YOU!</a:t>
            </a:r>
            <a:endParaRPr lang="en-IN" sz="14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442204" y="3704333"/>
            <a:ext cx="16764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Corbel" pitchFamily="34" charset="0"/>
              </a:rPr>
              <a:t>Prodapt Solutions Pvt. Ltd. </a:t>
            </a:r>
            <a:r>
              <a:rPr lang="fr-FR" sz="800" b="1" dirty="0">
                <a:solidFill>
                  <a:schemeClr val="bg1"/>
                </a:solidFill>
                <a:latin typeface="Corbel" pitchFamily="34" charset="0"/>
              </a:rPr>
              <a:t>Chennai: </a:t>
            </a:r>
            <a:endParaRPr lang="en-IN" sz="8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442204" y="3456603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Corbel" pitchFamily="34" charset="0"/>
              </a:rPr>
              <a:t>INDIA</a:t>
            </a:r>
            <a:endParaRPr lang="en-IN" sz="1200" b="1" dirty="0">
              <a:latin typeface="Corbel" pitchFamily="34" charset="0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7442204" y="4008989"/>
            <a:ext cx="135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1. Prince Infocity II, OMR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+91 44 4903 3000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+91 44 4903 3010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7442204" y="4484127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2. “Chennai One” SEZ, 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Thoraipakkam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+91 44 4230 2300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+91 44 4903 3010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5924550" y="3458718"/>
            <a:ext cx="1224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orbel" pitchFamily="34" charset="0"/>
              </a:rPr>
              <a:t>SOUTH AFRICA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87372" y="3456801"/>
            <a:ext cx="481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orbel" pitchFamily="34" charset="0"/>
              </a:rPr>
              <a:t>USA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68322" y="3704531"/>
            <a:ext cx="23622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latin typeface="Corbel" pitchFamily="34" charset="0"/>
              </a:rPr>
              <a:t>Prodapt North America</a:t>
            </a:r>
          </a:p>
          <a:p>
            <a:r>
              <a:rPr lang="en-IN" sz="800" b="1" dirty="0">
                <a:solidFill>
                  <a:schemeClr val="bg1"/>
                </a:solidFill>
                <a:latin typeface="Corbel" pitchFamily="34" charset="0"/>
              </a:rPr>
              <a:t>Tualatin</a:t>
            </a: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: 7565 SW Mohawk St.,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+1 503 636 3737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+1 503 885 0850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68322" y="4302100"/>
            <a:ext cx="1836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Corbel" pitchFamily="34" charset="0"/>
              </a:rPr>
              <a:t>Dallas</a:t>
            </a: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: 222 W. Las Colinas Blvd., Irving 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+1 972 201 9009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+1 972 501 9019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68322" y="4768734"/>
            <a:ext cx="19111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b="1" dirty="0">
                <a:solidFill>
                  <a:schemeClr val="bg1"/>
                </a:solidFill>
                <a:latin typeface="Corbel" pitchFamily="34" charset="0"/>
              </a:rPr>
              <a:t>New York</a:t>
            </a: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: 1 Bridge Street, Irvington</a:t>
            </a:r>
          </a:p>
          <a:p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+1</a:t>
            </a:r>
            <a:r>
              <a:rPr lang="en-IN" sz="800" baseline="0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646 403 8158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5939233" y="3706448"/>
            <a:ext cx="126166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latin typeface="Corbel" pitchFamily="34" charset="0"/>
              </a:rPr>
              <a:t>Prodapt SA (Pty) Ltd.</a:t>
            </a:r>
          </a:p>
          <a:p>
            <a:r>
              <a:rPr lang="en-IN" sz="800" b="1" dirty="0">
                <a:solidFill>
                  <a:schemeClr val="bg1"/>
                </a:solidFill>
                <a:latin typeface="Corbel" pitchFamily="34" charset="0"/>
              </a:rPr>
              <a:t>Johannesburg</a:t>
            </a: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: No. 3, </a:t>
            </a:r>
          </a:p>
          <a:p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3rd Avenue, Rivonia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Ph: +27 (0) 11 259 4000</a:t>
            </a:r>
            <a:br>
              <a:rPr lang="en-IN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+27 (0) 11 259 4111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805372" y="3456801"/>
            <a:ext cx="15712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Corbel" pitchFamily="34" charset="0"/>
              </a:rPr>
              <a:t>THE NETHERLANDS</a:t>
            </a:r>
          </a:p>
        </p:txBody>
      </p:sp>
      <p:sp>
        <p:nvSpPr>
          <p:cNvPr id="48" name="Rectangle 47"/>
          <p:cNvSpPr/>
          <p:nvPr userDrawn="1"/>
        </p:nvSpPr>
        <p:spPr>
          <a:xfrm>
            <a:off x="3805372" y="3704531"/>
            <a:ext cx="1985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900" b="1" dirty="0">
                <a:solidFill>
                  <a:schemeClr val="bg1"/>
                </a:solidFill>
                <a:latin typeface="Corbel" pitchFamily="34" charset="0"/>
              </a:rPr>
              <a:t>Prodapt Solutions Europe</a:t>
            </a:r>
          </a:p>
          <a:p>
            <a:r>
              <a:rPr lang="nl-NL" sz="800" b="1" dirty="0">
                <a:solidFill>
                  <a:schemeClr val="bg1"/>
                </a:solidFill>
                <a:latin typeface="Corbel" pitchFamily="34" charset="0"/>
              </a:rPr>
              <a:t>Amsterdam</a:t>
            </a: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>: Zekeringstraat 17A, 1014 BM</a:t>
            </a:r>
            <a:br>
              <a:rPr lang="nl-NL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>Ph: +31 (0) 20 4895711</a:t>
            </a:r>
            <a:endParaRPr lang="en-IN" sz="80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3805372" y="4257897"/>
            <a:ext cx="1752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900" b="1" dirty="0">
                <a:solidFill>
                  <a:schemeClr val="bg1"/>
                </a:solidFill>
                <a:latin typeface="Corbel" pitchFamily="34" charset="0"/>
              </a:rPr>
              <a:t>Prodapt Consulting BV</a:t>
            </a:r>
          </a:p>
          <a:p>
            <a:r>
              <a:rPr lang="nl-NL" sz="800" b="1" dirty="0">
                <a:solidFill>
                  <a:schemeClr val="bg1"/>
                </a:solidFill>
                <a:latin typeface="Corbel" pitchFamily="34" charset="0"/>
              </a:rPr>
              <a:t>Rijswijk</a:t>
            </a: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>: De Bruyn Kopsstraat 14</a:t>
            </a:r>
            <a:br>
              <a:rPr lang="nl-NL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>Ph: +31 (0) 70 4140722</a:t>
            </a:r>
          </a:p>
          <a:p>
            <a:r>
              <a:rPr lang="en-IN" sz="800" dirty="0">
                <a:solidFill>
                  <a:schemeClr val="bg1"/>
                </a:solidFill>
                <a:latin typeface="Corbel" pitchFamily="34" charset="0"/>
              </a:rPr>
              <a:t>Fax: +31 70 3030047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1983649" y="3461468"/>
            <a:ext cx="389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Corbel" pitchFamily="34" charset="0"/>
              </a:rPr>
              <a:t>UK</a:t>
            </a:r>
            <a:endParaRPr lang="en-IN" sz="1200" b="1" dirty="0">
              <a:latin typeface="Corbel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1984940" y="3701268"/>
            <a:ext cx="182506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b="1" dirty="0">
                <a:solidFill>
                  <a:schemeClr val="bg1"/>
                </a:solidFill>
                <a:latin typeface="Corbel" pitchFamily="34" charset="0"/>
              </a:rPr>
              <a:t>Prodapt Solutions Europe</a:t>
            </a:r>
          </a:p>
          <a:p>
            <a:r>
              <a:rPr lang="en-IN" sz="800" b="1" dirty="0">
                <a:solidFill>
                  <a:schemeClr val="bg1"/>
                </a:solidFill>
                <a:latin typeface="Corbel" pitchFamily="34" charset="0"/>
              </a:rPr>
              <a:t>London:</a:t>
            </a:r>
            <a:r>
              <a:rPr lang="en-IN" sz="800" b="1" baseline="0" dirty="0">
                <a:solidFill>
                  <a:schemeClr val="bg1"/>
                </a:solidFill>
                <a:latin typeface="Corbel" pitchFamily="34" charset="0"/>
              </a:rPr>
              <a:t> </a:t>
            </a:r>
            <a:r>
              <a:rPr lang="en-IN" sz="800" b="0" dirty="0">
                <a:solidFill>
                  <a:schemeClr val="bg1"/>
                </a:solidFill>
                <a:latin typeface="Corbel" pitchFamily="34" charset="0"/>
              </a:rPr>
              <a:t>Devonshire House, 60 Goswell Road, EC1M 7AD</a:t>
            </a:r>
          </a:p>
          <a:p>
            <a:r>
              <a:rPr lang="en-IN" sz="800" b="0" dirty="0">
                <a:solidFill>
                  <a:schemeClr val="bg1"/>
                </a:solidFill>
                <a:latin typeface="Corbel" pitchFamily="34" charset="0"/>
              </a:rPr>
              <a:t>Ph: +44 (0) 11 8900 1068</a:t>
            </a:r>
          </a:p>
          <a:p>
            <a:r>
              <a:rPr lang="en-IN" sz="800" b="0" dirty="0">
                <a:solidFill>
                  <a:schemeClr val="bg1"/>
                </a:solidFill>
                <a:latin typeface="Corbel" pitchFamily="34" charset="0"/>
              </a:rPr>
              <a:t>Fax: +44 (0) 11 8900 1069</a:t>
            </a:r>
            <a:endParaRPr lang="nl-NL" sz="800" b="0" dirty="0">
              <a:solidFill>
                <a:schemeClr val="bg1"/>
              </a:solidFill>
              <a:latin typeface="Corbel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75" y="1824724"/>
            <a:ext cx="673462" cy="122452"/>
          </a:xfrm>
          <a:prstGeom prst="rect">
            <a:avLst/>
          </a:prstGeom>
          <a:effectLst>
            <a:outerShdw blurRad="50800" dir="2700000" sx="86000" sy="86000" kx="-800400" algn="bl" rotWithShape="0">
              <a:prstClr val="black">
                <a:alpha val="99000"/>
              </a:prstClr>
            </a:outerShdw>
          </a:effectLst>
        </p:spPr>
      </p:pic>
      <p:sp>
        <p:nvSpPr>
          <p:cNvPr id="50" name="Rectangle 49"/>
          <p:cNvSpPr/>
          <p:nvPr userDrawn="1"/>
        </p:nvSpPr>
        <p:spPr>
          <a:xfrm>
            <a:off x="5267325" y="1776218"/>
            <a:ext cx="6190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800" dirty="0">
                <a:latin typeface="Corbel" panose="020B0503020204020204" pitchFamily="34" charset="0"/>
              </a:rPr>
              <a:t>Bengaluru</a:t>
            </a:r>
            <a:endParaRPr lang="en-IN" sz="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610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96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9150"/>
            <a:ext cx="8610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1" r:id="rId5"/>
    <p:sldLayoutId id="2147483660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2000" b="0" i="0" kern="1200" dirty="0">
          <a:solidFill>
            <a:schemeClr val="tx2"/>
          </a:solidFill>
          <a:latin typeface="Corbel" panose="020B0503020204020204" pitchFamily="34" charset="0"/>
          <a:ea typeface="+mj-ea"/>
          <a:cs typeface="Corbel" panose="020B05030202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19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22.png"/><Relationship Id="rId2" Type="http://schemas.openxmlformats.org/officeDocument/2006/relationships/image" Target="../media/image18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jpeg"/><Relationship Id="rId5" Type="http://schemas.openxmlformats.org/officeDocument/2006/relationships/image" Target="../media/image21.pn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31" Type="http://schemas.openxmlformats.org/officeDocument/2006/relationships/image" Target="../media/image48.png"/><Relationship Id="rId4" Type="http://schemas.openxmlformats.org/officeDocument/2006/relationships/image" Target="../media/image20.jpeg"/><Relationship Id="rId9" Type="http://schemas.openxmlformats.org/officeDocument/2006/relationships/image" Target="../media/image26.gif"/><Relationship Id="rId14" Type="http://schemas.openxmlformats.org/officeDocument/2006/relationships/image" Target="../media/image31.pn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26" Type="http://schemas.openxmlformats.org/officeDocument/2006/relationships/image" Target="../media/image44.png"/><Relationship Id="rId3" Type="http://schemas.openxmlformats.org/officeDocument/2006/relationships/image" Target="../media/image19.png"/><Relationship Id="rId21" Type="http://schemas.openxmlformats.org/officeDocument/2006/relationships/image" Target="../media/image39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21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68.jpe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jpeg"/><Relationship Id="rId31" Type="http://schemas.openxmlformats.org/officeDocument/2006/relationships/image" Target="../media/image49.jpeg"/><Relationship Id="rId4" Type="http://schemas.openxmlformats.org/officeDocument/2006/relationships/image" Target="../media/image20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dyn/closer.cgi/hadoop/" TargetMode="External"/><Relationship Id="rId2" Type="http://schemas.openxmlformats.org/officeDocument/2006/relationships/hyperlink" Target="https://hadoop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doop.apache.org/docs/r1.2.1/mapred_tutorial.html" TargetMode="External"/><Relationship Id="rId5" Type="http://schemas.openxmlformats.org/officeDocument/2006/relationships/hyperlink" Target="http://hadoop.apache.org/docs/current/hadoop-yarn/hadoop-yarn-site/YARN.html" TargetMode="External"/><Relationship Id="rId4" Type="http://schemas.openxmlformats.org/officeDocument/2006/relationships/hyperlink" Target="https://hadoop.apache.org/docs/r1.2.1/hdfs_desig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5" Type="http://schemas.openxmlformats.org/officeDocument/2006/relationships/image" Target="../media/image41.png"/><Relationship Id="rId33" Type="http://schemas.openxmlformats.org/officeDocument/2006/relationships/image" Target="../media/image49.jpeg"/><Relationship Id="rId2" Type="http://schemas.openxmlformats.org/officeDocument/2006/relationships/image" Target="../media/image18.png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jpeg"/><Relationship Id="rId28" Type="http://schemas.openxmlformats.org/officeDocument/2006/relationships/image" Target="../media/image44.png"/><Relationship Id="rId10" Type="http://schemas.openxmlformats.org/officeDocument/2006/relationships/image" Target="../media/image26.gif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apache hdfs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123950"/>
            <a:ext cx="5995737" cy="17526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495800" y="379095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ct val="45000"/>
            </a:pPr>
            <a:r>
              <a:rPr lang="en-US" sz="1000" b="1" dirty="0">
                <a:solidFill>
                  <a:srgbClr val="3465A4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Versions</a:t>
            </a:r>
          </a:p>
          <a:p>
            <a:pPr marL="285750" indent="-285750">
              <a:lnSpc>
                <a:spcPct val="100000"/>
              </a:lnSpc>
              <a:buSzPct val="45000"/>
              <a:buFont typeface="Wingdings" pitchFamily="2" charset="2"/>
              <a:buChar char="q"/>
            </a:pPr>
            <a:r>
              <a:rPr lang="en-US" sz="1000" b="1" dirty="0">
                <a:solidFill>
                  <a:srgbClr val="000000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Current Version:</a:t>
            </a:r>
            <a:r>
              <a:rPr lang="en-US" sz="1000" dirty="0">
                <a:solidFill>
                  <a:srgbClr val="000000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 2.7.3 (</a:t>
            </a:r>
            <a:r>
              <a:rPr lang="en-IN" sz="1000" dirty="0">
                <a:solidFill>
                  <a:srgbClr val="000000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Aug 25, 2016)</a:t>
            </a:r>
          </a:p>
          <a:p>
            <a:pPr marL="285750" indent="-285750">
              <a:lnSpc>
                <a:spcPct val="100000"/>
              </a:lnSpc>
              <a:buSzPct val="45000"/>
              <a:buFont typeface="Wingdings" pitchFamily="2" charset="2"/>
              <a:buChar char="q"/>
            </a:pPr>
            <a:r>
              <a:rPr lang="en-US" sz="1000" b="1" dirty="0">
                <a:solidFill>
                  <a:srgbClr val="000000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Version Used:</a:t>
            </a:r>
            <a:r>
              <a:rPr lang="en-US" sz="1000" dirty="0">
                <a:solidFill>
                  <a:srgbClr val="000000"/>
                </a:solidFill>
                <a:latin typeface="Times New Roman" pitchFamily="18" charset="0"/>
                <a:ea typeface="Droid Sans Fallback"/>
                <a:cs typeface="Times New Roman" pitchFamily="18" charset="0"/>
              </a:rPr>
              <a:t> 2.7.1</a:t>
            </a:r>
            <a:endParaRPr lang="en-IN" sz="1000" dirty="0">
              <a:solidFill>
                <a:srgbClr val="000000"/>
              </a:solidFill>
              <a:latin typeface="Times New Roman" pitchFamily="18" charset="0"/>
              <a:ea typeface="Droid Sans Fallback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Hadoop 1.0 vs. 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/>
        </p:blipFill>
        <p:spPr>
          <a:xfrm>
            <a:off x="504000" y="848190"/>
            <a:ext cx="8182440" cy="393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572000" y="666750"/>
            <a:ext cx="4419600" cy="419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67600" y="742950"/>
            <a:ext cx="1447800" cy="403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819150"/>
            <a:ext cx="4038600" cy="3962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sz="1800" dirty="0"/>
              <a:t>The core services of Hadoop are: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 smtClean="0"/>
              <a:t>HDFS</a:t>
            </a:r>
            <a:endParaRPr sz="1800" dirty="0" smtClean="0"/>
          </a:p>
          <a:p>
            <a:pPr>
              <a:lnSpc>
                <a:spcPct val="110000"/>
              </a:lnSpc>
            </a:pPr>
            <a:r>
              <a:rPr sz="1400" dirty="0" err="1" smtClean="0"/>
              <a:t>NameNode</a:t>
            </a:r>
            <a:endParaRPr sz="1400" dirty="0"/>
          </a:p>
          <a:p>
            <a:pPr>
              <a:lnSpc>
                <a:spcPct val="110000"/>
              </a:lnSpc>
            </a:pPr>
            <a:r>
              <a:rPr sz="1400" dirty="0" err="1"/>
              <a:t>DataNode</a:t>
            </a:r>
            <a:endParaRPr sz="1400" dirty="0"/>
          </a:p>
          <a:p>
            <a:pPr>
              <a:lnSpc>
                <a:spcPct val="110000"/>
              </a:lnSpc>
            </a:pPr>
            <a:r>
              <a:rPr sz="1400" dirty="0"/>
              <a:t>Secondary </a:t>
            </a:r>
            <a:r>
              <a:rPr sz="1400" dirty="0" err="1" smtClean="0"/>
              <a:t>NameNode</a:t>
            </a:r>
            <a:endParaRPr sz="1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 err="1" smtClean="0"/>
              <a:t>MapReduce</a:t>
            </a:r>
            <a:endParaRPr sz="1800" dirty="0"/>
          </a:p>
          <a:p>
            <a:pPr>
              <a:lnSpc>
                <a:spcPct val="110000"/>
              </a:lnSpc>
            </a:pPr>
            <a:r>
              <a:rPr sz="1400" dirty="0" err="1"/>
              <a:t>ApplicationMaster</a:t>
            </a:r>
            <a:endParaRPr sz="1400" dirty="0"/>
          </a:p>
          <a:p>
            <a:pPr>
              <a:lnSpc>
                <a:spcPct val="110000"/>
              </a:lnSpc>
            </a:pPr>
            <a:r>
              <a:rPr sz="1400" dirty="0" err="1" smtClean="0"/>
              <a:t>NodeManager</a:t>
            </a:r>
            <a:endParaRPr sz="1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 smtClean="0"/>
              <a:t>YARN</a:t>
            </a:r>
            <a:endParaRPr sz="1800" dirty="0"/>
          </a:p>
          <a:p>
            <a:pPr>
              <a:lnSpc>
                <a:spcPct val="110000"/>
              </a:lnSpc>
            </a:pPr>
            <a:r>
              <a:rPr sz="1400" dirty="0" err="1"/>
              <a:t>ResourceManager</a:t>
            </a:r>
            <a:endParaRPr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Hadoop Core Services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620000" y="21907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0000" y="40957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5030" y="742950"/>
            <a:ext cx="573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Slave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3711773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MapReduce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09767" y="1806773"/>
            <a:ext cx="57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HDFS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742950"/>
            <a:ext cx="1447800" cy="403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943600" y="31051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Application Master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43600" y="40957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3600" y="12001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 Node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3600" y="2190750"/>
            <a:ext cx="1143000" cy="4572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Node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2200" y="742950"/>
            <a:ext cx="714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Master</a:t>
            </a:r>
          </a:p>
        </p:txBody>
      </p: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 rot="5400000">
            <a:off x="6248400" y="3829050"/>
            <a:ext cx="5334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 rot="5400000">
            <a:off x="6248400" y="1924050"/>
            <a:ext cx="5334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3"/>
            <a:endCxn id="14" idx="0"/>
          </p:cNvCxnSpPr>
          <p:nvPr/>
        </p:nvCxnSpPr>
        <p:spPr>
          <a:xfrm>
            <a:off x="7086600" y="3333750"/>
            <a:ext cx="1104900" cy="762000"/>
          </a:xfrm>
          <a:prstGeom prst="bentConnector2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3"/>
          <p:cNvCxnSpPr>
            <a:endCxn id="13" idx="0"/>
          </p:cNvCxnSpPr>
          <p:nvPr/>
        </p:nvCxnSpPr>
        <p:spPr>
          <a:xfrm>
            <a:off x="7086600" y="1428750"/>
            <a:ext cx="1104900" cy="762000"/>
          </a:xfrm>
          <a:prstGeom prst="bentConnector2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505200" y="819150"/>
            <a:ext cx="5410200" cy="37754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endParaRPr b="1">
              <a:solidFill>
                <a:srgbClr val="000000"/>
              </a:solidFill>
              <a:ea typeface="DejaVu Sans"/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b="1">
                <a:solidFill>
                  <a:srgbClr val="000000"/>
                </a:solidFill>
                <a:ea typeface="DejaVu Sans"/>
                <a:cs typeface="Times New Roman" pitchFamily="18" charset="0"/>
              </a:rPr>
              <a:t>HDFS</a:t>
            </a:r>
            <a:r>
              <a:rPr>
                <a:solidFill>
                  <a:srgbClr val="000000"/>
                </a:solidFill>
                <a:ea typeface="DejaVu Sans"/>
                <a:cs typeface="Times New Roman" pitchFamily="18" charset="0"/>
              </a:rPr>
              <a:t>  - Distributed File System</a:t>
            </a:r>
            <a:endParaRPr>
              <a:cs typeface="Times New Roman" pitchFamily="18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b="1">
                <a:solidFill>
                  <a:srgbClr val="000000"/>
                </a:solidFill>
                <a:ea typeface="DejaVu Sans"/>
                <a:cs typeface="Times New Roman" pitchFamily="18" charset="0"/>
              </a:rPr>
              <a:t>Yarn </a:t>
            </a:r>
            <a:r>
              <a:rPr>
                <a:solidFill>
                  <a:srgbClr val="000000"/>
                </a:solidFill>
                <a:ea typeface="DejaVu Sans"/>
                <a:cs typeface="Times New Roman" pitchFamily="18" charset="0"/>
              </a:rPr>
              <a:t>- Resource manager </a:t>
            </a:r>
            <a:endParaRPr>
              <a:cs typeface="Times New Roman" pitchFamily="18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b="1">
                <a:solidFill>
                  <a:srgbClr val="000000"/>
                </a:solidFill>
                <a:ea typeface="DejaVu Sans"/>
                <a:cs typeface="Times New Roman" pitchFamily="18" charset="0"/>
              </a:rPr>
              <a:t>MapReduce </a:t>
            </a:r>
            <a:r>
              <a:rPr>
                <a:solidFill>
                  <a:srgbClr val="000000"/>
                </a:solidFill>
                <a:ea typeface="DejaVu Sans"/>
                <a:cs typeface="Times New Roman" pitchFamily="18" charset="0"/>
              </a:rPr>
              <a:t>- Parallel processing of large data sets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>
              <a:solidFill>
                <a:srgbClr val="000000"/>
              </a:solidFill>
              <a:ea typeface="DejaVu Sans"/>
              <a:cs typeface="Times New Roman" pitchFamily="18" charset="0"/>
            </a:endParaRPr>
          </a:p>
          <a:p>
            <a:pPr>
              <a:buNone/>
            </a:pPr>
            <a:r>
              <a:rPr b="1">
                <a:solidFill>
                  <a:srgbClr val="000000"/>
                </a:solidFill>
                <a:cs typeface="Times New Roman" pitchFamily="18" charset="0"/>
              </a:rPr>
              <a:t>Hadoop Common</a:t>
            </a:r>
            <a:r>
              <a:rPr>
                <a:solidFill>
                  <a:srgbClr val="000000"/>
                </a:solidFill>
                <a:cs typeface="Times New Roman" pitchFamily="18" charset="0"/>
              </a:rPr>
              <a:t> - The common utilities that support the other Hadoop modules.</a:t>
            </a:r>
            <a:endParaRPr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0000"/>
                </a:solidFill>
                <a:ea typeface="DejaVu Sans"/>
              </a:rPr>
              <a:t>Hadoop Architecture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/>
        </p:blipFill>
        <p:spPr>
          <a:xfrm>
            <a:off x="304800" y="742950"/>
            <a:ext cx="3048000" cy="40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Hadoop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Standalone, pseudo-distributed and fully distributed are three modes of Hadoop configuration.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Standalone mode</a:t>
            </a:r>
          </a:p>
          <a:p>
            <a:pPr>
              <a:buNone/>
            </a:pPr>
            <a:r>
              <a:rPr lang="en-US" dirty="0"/>
              <a:t>	All Hadoop services run in a single JVM, on a single machine.</a:t>
            </a:r>
          </a:p>
          <a:p>
            <a:r>
              <a:rPr lang="en-US" dirty="0"/>
              <a:t>Pseudo-distributed mode</a:t>
            </a:r>
          </a:p>
          <a:p>
            <a:pPr>
              <a:buNone/>
            </a:pPr>
            <a:r>
              <a:rPr lang="en-US" dirty="0"/>
              <a:t>	Individual Hadoop services run in an individual JVM, but on a single machine.</a:t>
            </a:r>
          </a:p>
          <a:p>
            <a:r>
              <a:rPr lang="en-US" dirty="0"/>
              <a:t>Fully distributed mode</a:t>
            </a:r>
          </a:p>
          <a:p>
            <a:pPr>
              <a:buNone/>
            </a:pPr>
            <a:r>
              <a:rPr lang="en-US" dirty="0"/>
              <a:t>	Hadoop services run in individual JVMs reside in separate machines in a single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IN"/>
              <a:t>How Does Hadoop Work?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>
                <a:cs typeface="Times New Roman" pitchFamily="18" charset="0"/>
              </a:rPr>
              <a:t>Stage 1</a:t>
            </a:r>
            <a:endParaRPr lang="en-US" dirty="0"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cs typeface="Times New Roman" pitchFamily="18" charset="0"/>
              </a:rPr>
              <a:t>	Submit a job to the Hadoop by specifying the following items:</a:t>
            </a:r>
          </a:p>
          <a:p>
            <a:pPr lvl="2"/>
            <a:r>
              <a:rPr lang="en-US" sz="2000" dirty="0">
                <a:cs typeface="Times New Roman" pitchFamily="18" charset="0"/>
              </a:rPr>
              <a:t>The location of the input and output files in the distributed file system.</a:t>
            </a:r>
          </a:p>
          <a:p>
            <a:pPr lvl="2"/>
            <a:r>
              <a:rPr lang="en-US" sz="2000" dirty="0">
                <a:cs typeface="Times New Roman" pitchFamily="18" charset="0"/>
              </a:rPr>
              <a:t>The java classes in the form of jar file containing the implementation of 		map and reduce functions.</a:t>
            </a:r>
          </a:p>
          <a:p>
            <a:pPr lvl="2"/>
            <a:r>
              <a:rPr lang="en-US" sz="2000" dirty="0">
                <a:cs typeface="Times New Roman" pitchFamily="18" charset="0"/>
              </a:rPr>
              <a:t>The job configuration by setting different parameters specific to the job.</a:t>
            </a:r>
          </a:p>
          <a:p>
            <a:pPr>
              <a:buNone/>
            </a:pPr>
            <a:r>
              <a:rPr lang="en-US" b="1" dirty="0">
                <a:cs typeface="Times New Roman" pitchFamily="18" charset="0"/>
              </a:rPr>
              <a:t>Stage 2</a:t>
            </a:r>
            <a:endParaRPr lang="en-US" dirty="0"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cs typeface="Times New Roman" pitchFamily="18" charset="0"/>
              </a:rPr>
              <a:t>	The Hadoop job client then submits the job  and configuration to the </a:t>
            </a:r>
            <a:r>
              <a:rPr lang="en-US" dirty="0" err="1">
                <a:cs typeface="Times New Roman" pitchFamily="18" charset="0"/>
              </a:rPr>
              <a:t>JobTracker</a:t>
            </a:r>
            <a:r>
              <a:rPr lang="en-US" dirty="0">
                <a:cs typeface="Times New Roman" pitchFamily="18" charset="0"/>
              </a:rPr>
              <a:t> which then assumes the responsibility of distributing the software/configuration to the slaves, scheduling tasks and monitoring them, providing status and diagnostic information to the job-client.</a:t>
            </a:r>
          </a:p>
          <a:p>
            <a:endParaRPr lang="en-US" dirty="0">
              <a:cs typeface="Times New Roman" pitchFamily="18" charset="0"/>
            </a:endParaRPr>
          </a:p>
          <a:p>
            <a:pPr>
              <a:buNone/>
            </a:pPr>
            <a:r>
              <a:rPr lang="en-US" b="1" dirty="0">
                <a:cs typeface="Times New Roman" pitchFamily="18" charset="0"/>
              </a:rPr>
              <a:t>Stage 3</a:t>
            </a:r>
            <a:endParaRPr lang="en-US" dirty="0"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cs typeface="Times New Roman" pitchFamily="18" charset="0"/>
              </a:rPr>
              <a:t>	The </a:t>
            </a:r>
            <a:r>
              <a:rPr lang="en-US" dirty="0" err="1">
                <a:cs typeface="Times New Roman" pitchFamily="18" charset="0"/>
              </a:rPr>
              <a:t>TaskTrackers</a:t>
            </a:r>
            <a:r>
              <a:rPr lang="en-US" dirty="0">
                <a:cs typeface="Times New Roman" pitchFamily="18" charset="0"/>
              </a:rPr>
              <a:t> on different nodes execute the task as per </a:t>
            </a:r>
            <a:r>
              <a:rPr lang="en-US" dirty="0" err="1">
                <a:cs typeface="Times New Roman" pitchFamily="18" charset="0"/>
              </a:rPr>
              <a:t>MapReduce</a:t>
            </a:r>
            <a:r>
              <a:rPr lang="en-US" dirty="0">
                <a:cs typeface="Times New Roman" pitchFamily="18" charset="0"/>
              </a:rPr>
              <a:t> implementation and output of the reduce function is stored into the output files on the file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HDFS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Data Ecosystem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0" y="1962149"/>
            <a:ext cx="6273357" cy="474822"/>
            <a:chOff x="228600" y="2160132"/>
            <a:chExt cx="8616871" cy="896327"/>
          </a:xfrm>
        </p:grpSpPr>
        <p:grpSp>
          <p:nvGrpSpPr>
            <p:cNvPr id="6" name="Group 5"/>
            <p:cNvGrpSpPr/>
            <p:nvPr/>
          </p:nvGrpSpPr>
          <p:grpSpPr>
            <a:xfrm>
              <a:off x="438241" y="2160132"/>
              <a:ext cx="8407230" cy="813486"/>
              <a:chOff x="567636" y="1219200"/>
              <a:chExt cx="8407230" cy="941172"/>
            </a:xfrm>
          </p:grpSpPr>
          <p:grpSp>
            <p:nvGrpSpPr>
              <p:cNvPr id="9" name="Group 2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28600" y="2591665"/>
              <a:ext cx="1840298" cy="464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</a:t>
              </a:r>
              <a:r>
                <a:rPr lang="en-US" sz="1000" b="1" dirty="0"/>
                <a:t> </a:t>
              </a:r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Processing</a:t>
              </a:r>
            </a:p>
          </p:txBody>
        </p:sp>
        <p:pic>
          <p:nvPicPr>
            <p:cNvPr id="8" name="Picture 8" descr="http://neobuzz.net/template2/img/web-stats-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62" y="2225995"/>
              <a:ext cx="731520" cy="47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2080405" y="2270495"/>
              <a:ext cx="99935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endParaRPr lang="en-US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32955" y="2270495"/>
              <a:ext cx="999354" cy="592760"/>
              <a:chOff x="3432955" y="2270495"/>
              <a:chExt cx="999354" cy="592760"/>
            </a:xfrm>
            <a:noFill/>
          </p:grpSpPr>
          <p:sp>
            <p:nvSpPr>
              <p:cNvPr id="17" name="Rounded Rectangle 16"/>
              <p:cNvSpPr>
                <a:spLocks/>
              </p:cNvSpPr>
              <p:nvPr/>
            </p:nvSpPr>
            <p:spPr>
              <a:xfrm>
                <a:off x="343295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8" name="Picture 7" descr="D:\Reading Materials\Hadoop2\M2M\TPR\Images\FW spark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70268" y="2392880"/>
                <a:ext cx="587730" cy="34799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4785505" y="2270495"/>
              <a:ext cx="999354" cy="592760"/>
              <a:chOff x="4785505" y="2270495"/>
              <a:chExt cx="999354" cy="592760"/>
            </a:xfrm>
            <a:noFill/>
          </p:grpSpPr>
          <p:sp>
            <p:nvSpPr>
              <p:cNvPr id="15" name="Rounded Rectangle 14"/>
              <p:cNvSpPr>
                <a:spLocks/>
              </p:cNvSpPr>
              <p:nvPr/>
            </p:nvSpPr>
            <p:spPr>
              <a:xfrm>
                <a:off x="478550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6" name="Picture 9" descr="D:\Reading Materials\Hadoop2\M2M\TPR\Images\FW storm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930582" y="2422979"/>
                <a:ext cx="673861" cy="277224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138054" y="2270497"/>
              <a:ext cx="1100945" cy="592760"/>
              <a:chOff x="6138054" y="2270497"/>
              <a:chExt cx="1100945" cy="592760"/>
            </a:xfrm>
            <a:noFill/>
          </p:grpSpPr>
          <p:sp>
            <p:nvSpPr>
              <p:cNvPr id="13" name="Rounded Rectangle 12"/>
              <p:cNvSpPr>
                <a:spLocks/>
              </p:cNvSpPr>
              <p:nvPr/>
            </p:nvSpPr>
            <p:spPr>
              <a:xfrm>
                <a:off x="6138054" y="2270497"/>
                <a:ext cx="1100945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2385" y="2433308"/>
                <a:ext cx="855024" cy="307562"/>
              </a:xfrm>
              <a:prstGeom prst="rect">
                <a:avLst/>
              </a:prstGeom>
              <a:noFill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0" name="Group 24"/>
          <p:cNvGrpSpPr/>
          <p:nvPr/>
        </p:nvGrpSpPr>
        <p:grpSpPr>
          <a:xfrm>
            <a:off x="1489808" y="1276350"/>
            <a:ext cx="6183022" cy="457200"/>
            <a:chOff x="380360" y="1295400"/>
            <a:chExt cx="8465111" cy="863062"/>
          </a:xfrm>
        </p:grpSpPr>
        <p:grpSp>
          <p:nvGrpSpPr>
            <p:cNvPr id="21" name="Group 25"/>
            <p:cNvGrpSpPr/>
            <p:nvPr/>
          </p:nvGrpSpPr>
          <p:grpSpPr>
            <a:xfrm>
              <a:off x="438241" y="1295400"/>
              <a:ext cx="8407230" cy="813486"/>
              <a:chOff x="567636" y="1219200"/>
              <a:chExt cx="8407230" cy="941172"/>
            </a:xfrm>
          </p:grpSpPr>
          <p:grpSp>
            <p:nvGrpSpPr>
              <p:cNvPr id="25" name="Group 4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42" name="Straight Connector 4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80360" y="1751766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Store</a:t>
              </a: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2080405" y="1433386"/>
              <a:ext cx="99935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endParaRPr lang="en-IN" sz="105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endParaRPr lang="en-IN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3432955" y="1405763"/>
              <a:ext cx="999354" cy="592760"/>
              <a:chOff x="3432955" y="1405763"/>
              <a:chExt cx="999354" cy="592760"/>
            </a:xfrm>
            <a:noFill/>
          </p:grpSpPr>
          <p:sp>
            <p:nvSpPr>
              <p:cNvPr id="37" name="Rounded Rectangle 36"/>
              <p:cNvSpPr>
                <a:spLocks/>
              </p:cNvSpPr>
              <p:nvPr/>
            </p:nvSpPr>
            <p:spPr>
              <a:xfrm>
                <a:off x="34329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024" y="1576804"/>
                <a:ext cx="748569" cy="29675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29"/>
            <p:cNvGrpSpPr/>
            <p:nvPr/>
          </p:nvGrpSpPr>
          <p:grpSpPr>
            <a:xfrm>
              <a:off x="6138055" y="1405763"/>
              <a:ext cx="999354" cy="592760"/>
              <a:chOff x="6138055" y="1405763"/>
              <a:chExt cx="999354" cy="592760"/>
            </a:xfrm>
            <a:noFill/>
          </p:grpSpPr>
          <p:sp>
            <p:nvSpPr>
              <p:cNvPr id="35" name="Rounded Rectangle 34"/>
              <p:cNvSpPr>
                <a:spLocks/>
              </p:cNvSpPr>
              <p:nvPr/>
            </p:nvSpPr>
            <p:spPr>
              <a:xfrm>
                <a:off x="61380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6" name="Picture 3" descr="D:\Reading Materials\Hadoop2\M2M\TPR\Images\DB cassandra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203944" y="1582218"/>
                <a:ext cx="892956" cy="254271"/>
              </a:xfrm>
              <a:prstGeom prst="rect">
                <a:avLst/>
              </a:prstGeom>
              <a:grpFill/>
            </p:spPr>
          </p:pic>
        </p:grpSp>
        <p:grpSp>
          <p:nvGrpSpPr>
            <p:cNvPr id="30" name="Group 30"/>
            <p:cNvGrpSpPr/>
            <p:nvPr/>
          </p:nvGrpSpPr>
          <p:grpSpPr>
            <a:xfrm>
              <a:off x="4785505" y="1405763"/>
              <a:ext cx="999354" cy="592760"/>
              <a:chOff x="4785505" y="1405763"/>
              <a:chExt cx="999354" cy="592760"/>
            </a:xfrm>
            <a:noFill/>
          </p:grpSpPr>
          <p:sp>
            <p:nvSpPr>
              <p:cNvPr id="33" name="Rounded Rectangle 32"/>
              <p:cNvSpPr>
                <a:spLocks/>
              </p:cNvSpPr>
              <p:nvPr/>
            </p:nvSpPr>
            <p:spPr>
              <a:xfrm>
                <a:off x="478550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4" name="Picture 8" descr="D:\Reading Materials\Hadoop2\M2M\TPR\Images\DB mongodb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31068" y="1565892"/>
                <a:ext cx="911688" cy="297553"/>
              </a:xfrm>
              <a:prstGeom prst="rect">
                <a:avLst/>
              </a:prstGeom>
              <a:grpFill/>
            </p:spPr>
          </p:pic>
        </p:grpSp>
        <p:pic>
          <p:nvPicPr>
            <p:cNvPr id="32" name="Picture 9" descr="http://gestisoft.com/wp-content/uploads/2013/05/data_extracting.g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44" y="1377670"/>
              <a:ext cx="809624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44"/>
          <p:cNvGrpSpPr/>
          <p:nvPr/>
        </p:nvGrpSpPr>
        <p:grpSpPr>
          <a:xfrm>
            <a:off x="1377916" y="3181350"/>
            <a:ext cx="6330607" cy="457200"/>
            <a:chOff x="228600" y="3024866"/>
            <a:chExt cx="8616786" cy="971710"/>
          </a:xfrm>
        </p:grpSpPr>
        <p:grpSp>
          <p:nvGrpSpPr>
            <p:cNvPr id="41" name="Group 45"/>
            <p:cNvGrpSpPr/>
            <p:nvPr/>
          </p:nvGrpSpPr>
          <p:grpSpPr>
            <a:xfrm>
              <a:off x="438156" y="3024866"/>
              <a:ext cx="8407230" cy="857936"/>
              <a:chOff x="567636" y="1219200"/>
              <a:chExt cx="8407230" cy="941172"/>
            </a:xfrm>
          </p:grpSpPr>
          <p:grpSp>
            <p:nvGrpSpPr>
              <p:cNvPr id="45" name="Group 6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62" name="Straight Connector 6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28600" y="3538682"/>
              <a:ext cx="1676400" cy="45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Services</a:t>
              </a:r>
            </a:p>
          </p:txBody>
        </p:sp>
        <p:grpSp>
          <p:nvGrpSpPr>
            <p:cNvPr id="46" name="Group 47"/>
            <p:cNvGrpSpPr/>
            <p:nvPr/>
          </p:nvGrpSpPr>
          <p:grpSpPr>
            <a:xfrm>
              <a:off x="2068899" y="3143307"/>
              <a:ext cx="996696" cy="625149"/>
              <a:chOff x="2068899" y="3143307"/>
              <a:chExt cx="996696" cy="625149"/>
            </a:xfrm>
            <a:noFill/>
          </p:grpSpPr>
          <p:sp>
            <p:nvSpPr>
              <p:cNvPr id="59" name="Rounded Rectangle 58"/>
              <p:cNvSpPr>
                <a:spLocks/>
              </p:cNvSpPr>
              <p:nvPr/>
            </p:nvSpPr>
            <p:spPr>
              <a:xfrm>
                <a:off x="2068899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0" name="Picture 9" descr="D:\Reading Materials\Hadoop2\M2M\TPR\Images\MR hive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321347" y="3203526"/>
                <a:ext cx="476462" cy="512206"/>
              </a:xfrm>
              <a:prstGeom prst="rect">
                <a:avLst/>
              </a:prstGeom>
              <a:grpFill/>
            </p:spPr>
          </p:pic>
        </p:grpSp>
        <p:grpSp>
          <p:nvGrpSpPr>
            <p:cNvPr id="48" name="Group 48"/>
            <p:cNvGrpSpPr/>
            <p:nvPr/>
          </p:nvGrpSpPr>
          <p:grpSpPr>
            <a:xfrm>
              <a:off x="3426355" y="3143307"/>
              <a:ext cx="996696" cy="625149"/>
              <a:chOff x="3426355" y="3143307"/>
              <a:chExt cx="996696" cy="625149"/>
            </a:xfrm>
            <a:noFill/>
          </p:grpSpPr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3426355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8" name="Picture 5" descr="D:\Reading Materials\Hadoop2\M2M\TPR\Images\ST sqoop.jpeg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77883" y="3306110"/>
                <a:ext cx="693639" cy="325311"/>
              </a:xfrm>
              <a:prstGeom prst="rect">
                <a:avLst/>
              </a:prstGeom>
              <a:grpFill/>
            </p:spPr>
          </p:pic>
        </p:grpSp>
        <p:grpSp>
          <p:nvGrpSpPr>
            <p:cNvPr id="49" name="Group 49"/>
            <p:cNvGrpSpPr/>
            <p:nvPr/>
          </p:nvGrpSpPr>
          <p:grpSpPr>
            <a:xfrm>
              <a:off x="4792883" y="3143307"/>
              <a:ext cx="996696" cy="625149"/>
              <a:chOff x="4792883" y="3143307"/>
              <a:chExt cx="996696" cy="625149"/>
            </a:xfrm>
            <a:noFill/>
          </p:grpSpPr>
          <p:sp>
            <p:nvSpPr>
              <p:cNvPr id="55" name="Rounded Rectangle 54"/>
              <p:cNvSpPr>
                <a:spLocks/>
              </p:cNvSpPr>
              <p:nvPr/>
            </p:nvSpPr>
            <p:spPr>
              <a:xfrm>
                <a:off x="4792883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8873" y="3330824"/>
                <a:ext cx="844716" cy="27422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64" y="3122852"/>
              <a:ext cx="871538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0" name="Group 51"/>
            <p:cNvGrpSpPr/>
            <p:nvPr/>
          </p:nvGrpSpPr>
          <p:grpSpPr>
            <a:xfrm>
              <a:off x="6139456" y="3143307"/>
              <a:ext cx="1755693" cy="625149"/>
              <a:chOff x="6139456" y="3143307"/>
              <a:chExt cx="1755693" cy="625149"/>
            </a:xfrm>
            <a:noFill/>
          </p:grpSpPr>
          <p:sp>
            <p:nvSpPr>
              <p:cNvPr id="53" name="Rounded Rectangle 52"/>
              <p:cNvSpPr>
                <a:spLocks/>
              </p:cNvSpPr>
              <p:nvPr/>
            </p:nvSpPr>
            <p:spPr>
              <a:xfrm>
                <a:off x="6139456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4" name="Picture 11" descr="http://1.bp.blogspot.com/-YO2oRVpyzIk/VdIqwY5rCkI/AAAAAAAAAfI/RFr-iwRimbQ/s1600/zeppelin-bl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260" y="3186817"/>
                <a:ext cx="498889" cy="498888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52" name="Group 64"/>
          <p:cNvGrpSpPr/>
          <p:nvPr/>
        </p:nvGrpSpPr>
        <p:grpSpPr>
          <a:xfrm>
            <a:off x="1489808" y="666749"/>
            <a:ext cx="6183022" cy="457202"/>
            <a:chOff x="406406" y="3276600"/>
            <a:chExt cx="8438980" cy="863065"/>
          </a:xfrm>
        </p:grpSpPr>
        <p:grpSp>
          <p:nvGrpSpPr>
            <p:cNvPr id="61" name="Group 65"/>
            <p:cNvGrpSpPr/>
            <p:nvPr/>
          </p:nvGrpSpPr>
          <p:grpSpPr>
            <a:xfrm>
              <a:off x="438156" y="3276600"/>
              <a:ext cx="8407230" cy="813486"/>
              <a:chOff x="567636" y="1219200"/>
              <a:chExt cx="8407230" cy="941172"/>
            </a:xfrm>
          </p:grpSpPr>
          <p:grpSp>
            <p:nvGrpSpPr>
              <p:cNvPr id="65" name="Group 7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76" name="Straight Connector 7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406406" y="3732969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Streaming Engines</a:t>
              </a:r>
            </a:p>
          </p:txBody>
        </p:sp>
        <p:grpSp>
          <p:nvGrpSpPr>
            <p:cNvPr id="66" name="Group 67"/>
            <p:cNvGrpSpPr/>
            <p:nvPr/>
          </p:nvGrpSpPr>
          <p:grpSpPr>
            <a:xfrm>
              <a:off x="2080320" y="3386963"/>
              <a:ext cx="999354" cy="592760"/>
              <a:chOff x="2080320" y="4044412"/>
              <a:chExt cx="999354" cy="592760"/>
            </a:xfrm>
            <a:noFill/>
          </p:grpSpPr>
          <p:sp>
            <p:nvSpPr>
              <p:cNvPr id="73" name="Rounded Rectangle 72"/>
              <p:cNvSpPr>
                <a:spLocks/>
              </p:cNvSpPr>
              <p:nvPr/>
            </p:nvSpPr>
            <p:spPr>
              <a:xfrm>
                <a:off x="208032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4" name="Picture 2" descr="D:\Reading Materials\Hadoop2\M2M\TPR\Images\ST apache_flume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275113" y="4093839"/>
                <a:ext cx="588481" cy="509477"/>
              </a:xfrm>
              <a:prstGeom prst="rect">
                <a:avLst/>
              </a:prstGeom>
              <a:grpFill/>
            </p:spPr>
          </p:pic>
        </p:grpSp>
        <p:grpSp>
          <p:nvGrpSpPr>
            <p:cNvPr id="68" name="Group 68"/>
            <p:cNvGrpSpPr/>
            <p:nvPr/>
          </p:nvGrpSpPr>
          <p:grpSpPr>
            <a:xfrm>
              <a:off x="3432870" y="3386963"/>
              <a:ext cx="999354" cy="592760"/>
              <a:chOff x="3432870" y="4044412"/>
              <a:chExt cx="999354" cy="592760"/>
            </a:xfrm>
            <a:noFill/>
          </p:grpSpPr>
          <p:sp>
            <p:nvSpPr>
              <p:cNvPr id="71" name="Rounded Rectangle 70"/>
              <p:cNvSpPr>
                <a:spLocks/>
              </p:cNvSpPr>
              <p:nvPr/>
            </p:nvSpPr>
            <p:spPr>
              <a:xfrm>
                <a:off x="343287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2" name="Picture 3" descr="D:\Reading Materials\Hadoop2\M2M\TPR\Images\ST kafka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11858" y="4104213"/>
                <a:ext cx="650402" cy="474389"/>
              </a:xfrm>
              <a:prstGeom prst="rect">
                <a:avLst/>
              </a:prstGeom>
              <a:grpFill/>
            </p:spPr>
          </p:pic>
        </p:grpSp>
        <p:pic>
          <p:nvPicPr>
            <p:cNvPr id="70" name="Picture 2" descr="https://cdn3.iconfinder.com/data/icons/unicons-vector-icons-pack/32/stream-51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35" y="3323857"/>
              <a:ext cx="640840" cy="6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78"/>
          <p:cNvGrpSpPr/>
          <p:nvPr/>
        </p:nvGrpSpPr>
        <p:grpSpPr>
          <a:xfrm>
            <a:off x="1447800" y="2571749"/>
            <a:ext cx="6225030" cy="457203"/>
            <a:chOff x="349071" y="4798781"/>
            <a:chExt cx="8496315" cy="863067"/>
          </a:xfrm>
        </p:grpSpPr>
        <p:grpSp>
          <p:nvGrpSpPr>
            <p:cNvPr id="75" name="Group 79"/>
            <p:cNvGrpSpPr/>
            <p:nvPr/>
          </p:nvGrpSpPr>
          <p:grpSpPr>
            <a:xfrm>
              <a:off x="438156" y="4798781"/>
              <a:ext cx="8407230" cy="813486"/>
              <a:chOff x="567636" y="1219200"/>
              <a:chExt cx="8407230" cy="941172"/>
            </a:xfrm>
          </p:grpSpPr>
          <p:grpSp>
            <p:nvGrpSpPr>
              <p:cNvPr id="79" name="Group 9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349071" y="5255152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Peripherals</a:t>
              </a:r>
            </a:p>
          </p:txBody>
        </p:sp>
        <p:grpSp>
          <p:nvGrpSpPr>
            <p:cNvPr id="80" name="Group 81"/>
            <p:cNvGrpSpPr/>
            <p:nvPr/>
          </p:nvGrpSpPr>
          <p:grpSpPr>
            <a:xfrm>
              <a:off x="2080320" y="4909144"/>
              <a:ext cx="999354" cy="592760"/>
              <a:chOff x="2080320" y="4909144"/>
              <a:chExt cx="999354" cy="592760"/>
            </a:xfrm>
            <a:noFill/>
          </p:grpSpPr>
          <p:sp>
            <p:nvSpPr>
              <p:cNvPr id="93" name="Rounded Rectangle 92"/>
              <p:cNvSpPr>
                <a:spLocks/>
              </p:cNvSpPr>
              <p:nvPr/>
            </p:nvSpPr>
            <p:spPr>
              <a:xfrm>
                <a:off x="208032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689" y="4966591"/>
                <a:ext cx="619905" cy="48320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2" name="Group 82"/>
            <p:cNvGrpSpPr/>
            <p:nvPr/>
          </p:nvGrpSpPr>
          <p:grpSpPr>
            <a:xfrm>
              <a:off x="3432870" y="4909144"/>
              <a:ext cx="999354" cy="592760"/>
              <a:chOff x="3432870" y="4909144"/>
              <a:chExt cx="999354" cy="592760"/>
            </a:xfrm>
            <a:noFill/>
          </p:grpSpPr>
          <p:sp>
            <p:nvSpPr>
              <p:cNvPr id="91" name="Rounded Rectangle 90"/>
              <p:cNvSpPr>
                <a:spLocks/>
              </p:cNvSpPr>
              <p:nvPr/>
            </p:nvSpPr>
            <p:spPr>
              <a:xfrm>
                <a:off x="343287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2" name="Picture 4" descr="D:\Reading Materials\Hadoop2\M2M\TPR\Images\ST Oozie.jpg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21030" y="5118212"/>
                <a:ext cx="671087" cy="179965"/>
              </a:xfrm>
              <a:prstGeom prst="rect">
                <a:avLst/>
              </a:prstGeom>
              <a:grpFill/>
            </p:spPr>
          </p:pic>
        </p:grpSp>
        <p:grpSp>
          <p:nvGrpSpPr>
            <p:cNvPr id="83" name="Group 83"/>
            <p:cNvGrpSpPr/>
            <p:nvPr/>
          </p:nvGrpSpPr>
          <p:grpSpPr>
            <a:xfrm>
              <a:off x="4785420" y="4909144"/>
              <a:ext cx="999354" cy="592760"/>
              <a:chOff x="4785420" y="4909144"/>
              <a:chExt cx="999354" cy="592760"/>
            </a:xfrm>
          </p:grpSpPr>
          <p:sp>
            <p:nvSpPr>
              <p:cNvPr id="89" name="Rounded Rectangle 88"/>
              <p:cNvSpPr>
                <a:spLocks/>
              </p:cNvSpPr>
              <p:nvPr/>
            </p:nvSpPr>
            <p:spPr>
              <a:xfrm>
                <a:off x="4785420" y="4909144"/>
                <a:ext cx="999354" cy="592760"/>
              </a:xfrm>
              <a:prstGeom prst="roundRect">
                <a:avLst/>
              </a:prstGeom>
              <a:no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90" name="Picture 8" descr="D:\Reading Materials\Hadoop2\M2M\TPR\Images\MR zookeeper.jpg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028883" y="4933705"/>
                <a:ext cx="457518" cy="554626"/>
              </a:xfrm>
              <a:prstGeom prst="rect">
                <a:avLst/>
              </a:prstGeom>
              <a:noFill/>
            </p:spPr>
          </p:pic>
        </p:grpSp>
        <p:grpSp>
          <p:nvGrpSpPr>
            <p:cNvPr id="84" name="Group 84"/>
            <p:cNvGrpSpPr/>
            <p:nvPr/>
          </p:nvGrpSpPr>
          <p:grpSpPr>
            <a:xfrm>
              <a:off x="6159332" y="4926752"/>
              <a:ext cx="999354" cy="592760"/>
              <a:chOff x="6159332" y="4926752"/>
              <a:chExt cx="999354" cy="592760"/>
            </a:xfrm>
            <a:noFill/>
          </p:grpSpPr>
          <p:sp>
            <p:nvSpPr>
              <p:cNvPr id="87" name="Rounded Rectangle 86"/>
              <p:cNvSpPr>
                <a:spLocks/>
              </p:cNvSpPr>
              <p:nvPr/>
            </p:nvSpPr>
            <p:spPr>
              <a:xfrm>
                <a:off x="6159332" y="492675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88" name="Picture 8"/>
              <p:cNvPicPr>
                <a:picLocks noChangeAspect="1" noChangeArrowheads="1"/>
              </p:cNvPicPr>
              <p:nvPr/>
            </p:nvPicPr>
            <p:blipFill>
              <a:blip r:embed="rId2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7971" y="5040331"/>
                <a:ext cx="524899" cy="36560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60" y="4853234"/>
              <a:ext cx="883666" cy="51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5" name="Group 98"/>
          <p:cNvGrpSpPr/>
          <p:nvPr/>
        </p:nvGrpSpPr>
        <p:grpSpPr>
          <a:xfrm>
            <a:off x="1489808" y="3790946"/>
            <a:ext cx="6183022" cy="457203"/>
            <a:chOff x="406406" y="5663514"/>
            <a:chExt cx="8438980" cy="863069"/>
          </a:xfrm>
        </p:grpSpPr>
        <p:grpSp>
          <p:nvGrpSpPr>
            <p:cNvPr id="95" name="Group 99"/>
            <p:cNvGrpSpPr/>
            <p:nvPr/>
          </p:nvGrpSpPr>
          <p:grpSpPr>
            <a:xfrm>
              <a:off x="438156" y="5663514"/>
              <a:ext cx="8407230" cy="813486"/>
              <a:chOff x="567636" y="1219200"/>
              <a:chExt cx="8407230" cy="941172"/>
            </a:xfrm>
          </p:grpSpPr>
          <p:grpSp>
            <p:nvGrpSpPr>
              <p:cNvPr id="99" name="Group 111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14" name="Rounded Rectangle 113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13" name="Straight Connector 112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406406" y="6119886"/>
              <a:ext cx="1396701" cy="40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Distributions</a:t>
              </a:r>
            </a:p>
          </p:txBody>
        </p:sp>
        <p:grpSp>
          <p:nvGrpSpPr>
            <p:cNvPr id="100" name="Group 101"/>
            <p:cNvGrpSpPr/>
            <p:nvPr/>
          </p:nvGrpSpPr>
          <p:grpSpPr>
            <a:xfrm>
              <a:off x="2080320" y="5773877"/>
              <a:ext cx="999354" cy="592760"/>
              <a:chOff x="2080320" y="5773877"/>
              <a:chExt cx="999354" cy="592760"/>
            </a:xfrm>
            <a:noFill/>
          </p:grpSpPr>
          <p:sp>
            <p:nvSpPr>
              <p:cNvPr id="110" name="Rounded Rectangle 109"/>
              <p:cNvSpPr>
                <a:spLocks/>
              </p:cNvSpPr>
              <p:nvPr/>
            </p:nvSpPr>
            <p:spPr>
              <a:xfrm>
                <a:off x="20803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11" name="Picture 7"/>
              <p:cNvPicPr>
                <a:picLocks noChangeAspect="1" noChangeArrowheads="1"/>
              </p:cNvPicPr>
              <p:nvPr/>
            </p:nvPicPr>
            <p:blipFill>
              <a:blip r:embed="rId2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5729" y="5918592"/>
                <a:ext cx="772412" cy="29861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2" name="Group 102"/>
            <p:cNvGrpSpPr/>
            <p:nvPr/>
          </p:nvGrpSpPr>
          <p:grpSpPr>
            <a:xfrm>
              <a:off x="3432870" y="5773877"/>
              <a:ext cx="999354" cy="592760"/>
              <a:chOff x="3432870" y="5773877"/>
              <a:chExt cx="999354" cy="592760"/>
            </a:xfrm>
            <a:noFill/>
          </p:grpSpPr>
          <p:sp>
            <p:nvSpPr>
              <p:cNvPr id="108" name="Rounded Rectangle 107"/>
              <p:cNvSpPr>
                <a:spLocks/>
              </p:cNvSpPr>
              <p:nvPr/>
            </p:nvSpPr>
            <p:spPr>
              <a:xfrm>
                <a:off x="343287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9" name="Picture 2" descr="D:\Reading Materials\Hadoop2\M2M\TPR\Images\cloudera.jpg"/>
              <p:cNvPicPr>
                <a:picLocks noChangeAspect="1" noChangeArrowheads="1"/>
              </p:cNvPicPr>
              <p:nvPr/>
            </p:nvPicPr>
            <p:blipFill>
              <a:blip r:embed="rId2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61746" y="5963011"/>
                <a:ext cx="750625" cy="241704"/>
              </a:xfrm>
              <a:prstGeom prst="rect">
                <a:avLst/>
              </a:prstGeom>
              <a:grpFill/>
            </p:spPr>
          </p:pic>
        </p:grpSp>
        <p:grpSp>
          <p:nvGrpSpPr>
            <p:cNvPr id="103" name="Group 103"/>
            <p:cNvGrpSpPr/>
            <p:nvPr/>
          </p:nvGrpSpPr>
          <p:grpSpPr>
            <a:xfrm>
              <a:off x="4785420" y="5773877"/>
              <a:ext cx="999354" cy="592760"/>
              <a:chOff x="4785420" y="5773877"/>
              <a:chExt cx="999354" cy="592760"/>
            </a:xfrm>
            <a:noFill/>
          </p:grpSpPr>
          <p:sp>
            <p:nvSpPr>
              <p:cNvPr id="106" name="Rounded Rectangle 105"/>
              <p:cNvSpPr>
                <a:spLocks/>
              </p:cNvSpPr>
              <p:nvPr/>
            </p:nvSpPr>
            <p:spPr>
              <a:xfrm>
                <a:off x="47854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7" name="Picture 12"/>
              <p:cNvPicPr>
                <a:picLocks noChangeAspect="1" noChangeArrowheads="1"/>
              </p:cNvPicPr>
              <p:nvPr/>
            </p:nvPicPr>
            <p:blipFill>
              <a:blip r:embed="rId2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8774" y="5887190"/>
                <a:ext cx="676275" cy="3714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5" name="Picture 9" descr="https://cdn1.iconfinder.com/data/icons/survey/500/Questionnaire_castle-512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54" y="5677755"/>
              <a:ext cx="566521" cy="56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15"/>
          <p:cNvGrpSpPr/>
          <p:nvPr/>
        </p:nvGrpSpPr>
        <p:grpSpPr>
          <a:xfrm>
            <a:off x="1489808" y="4400550"/>
            <a:ext cx="6183022" cy="457198"/>
            <a:chOff x="273983" y="5962324"/>
            <a:chExt cx="8229600" cy="726081"/>
          </a:xfrm>
        </p:grpSpPr>
        <p:grpSp>
          <p:nvGrpSpPr>
            <p:cNvPr id="112" name="Group 116"/>
            <p:cNvGrpSpPr/>
            <p:nvPr/>
          </p:nvGrpSpPr>
          <p:grpSpPr>
            <a:xfrm>
              <a:off x="304945" y="6019800"/>
              <a:ext cx="8198638" cy="580093"/>
              <a:chOff x="567636" y="1219200"/>
              <a:chExt cx="8407230" cy="941172"/>
            </a:xfrm>
          </p:grpSpPr>
          <p:grpSp>
            <p:nvGrpSpPr>
              <p:cNvPr id="116" name="Group 128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31" name="Rounded Rectangle 130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30" name="Straight Connector 129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273983" y="6346256"/>
              <a:ext cx="1362047" cy="342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Cloud Exposure</a:t>
              </a:r>
            </a:p>
          </p:txBody>
        </p:sp>
        <p:grpSp>
          <p:nvGrpSpPr>
            <p:cNvPr id="117" name="Group 118"/>
            <p:cNvGrpSpPr/>
            <p:nvPr/>
          </p:nvGrpSpPr>
          <p:grpSpPr>
            <a:xfrm>
              <a:off x="1906365" y="6098499"/>
              <a:ext cx="974559" cy="422694"/>
              <a:chOff x="1906365" y="6098499"/>
              <a:chExt cx="974559" cy="422694"/>
            </a:xfrm>
            <a:noFill/>
          </p:grpSpPr>
          <p:sp>
            <p:nvSpPr>
              <p:cNvPr id="127" name="Rounded Rectangle 126"/>
              <p:cNvSpPr>
                <a:spLocks/>
              </p:cNvSpPr>
              <p:nvPr/>
            </p:nvSpPr>
            <p:spPr>
              <a:xfrm>
                <a:off x="1906365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8" name="Picture 15" descr="https://d2slcw3kip6qmk.cloudfront.net/marketing/blogs/chart/introducing-more-uml-and-a-new-aws-shape-library/AWS2-162x125.png"/>
              <p:cNvPicPr>
                <a:picLocks noChangeAspect="1" noChangeArrowheads="1"/>
              </p:cNvPicPr>
              <p:nvPr/>
            </p:nvPicPr>
            <p:blipFill>
              <a:blip r:embed="rId2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3198" y="6155044"/>
                <a:ext cx="406184" cy="313414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19" name="Group 119"/>
            <p:cNvGrpSpPr/>
            <p:nvPr/>
          </p:nvGrpSpPr>
          <p:grpSpPr>
            <a:xfrm>
              <a:off x="3225357" y="6098499"/>
              <a:ext cx="974559" cy="479401"/>
              <a:chOff x="3225357" y="6098499"/>
              <a:chExt cx="974559" cy="479401"/>
            </a:xfrm>
            <a:noFill/>
          </p:grpSpPr>
          <p:sp>
            <p:nvSpPr>
              <p:cNvPr id="125" name="Rounded Rectangle 124"/>
              <p:cNvSpPr>
                <a:spLocks/>
              </p:cNvSpPr>
              <p:nvPr/>
            </p:nvSpPr>
            <p:spPr>
              <a:xfrm>
                <a:off x="3225357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6" name="Picture 17" descr="http://photos2.meetupstatic.com/photos/event/c/5/2/3/highres_434450467.jpeg"/>
              <p:cNvPicPr>
                <a:picLocks noChangeAspect="1" noChangeArrowheads="1"/>
              </p:cNvPicPr>
              <p:nvPr/>
            </p:nvPicPr>
            <p:blipFill>
              <a:blip r:embed="rId2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5408" y="6098499"/>
                <a:ext cx="406866" cy="479401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20" name="Group 120"/>
            <p:cNvGrpSpPr/>
            <p:nvPr/>
          </p:nvGrpSpPr>
          <p:grpSpPr>
            <a:xfrm>
              <a:off x="4544349" y="6098499"/>
              <a:ext cx="974559" cy="422694"/>
              <a:chOff x="4544349" y="6098499"/>
              <a:chExt cx="974559" cy="422694"/>
            </a:xfrm>
            <a:noFill/>
          </p:grpSpPr>
          <p:sp>
            <p:nvSpPr>
              <p:cNvPr id="123" name="Rounded Rectangle 122"/>
              <p:cNvSpPr>
                <a:spLocks/>
              </p:cNvSpPr>
              <p:nvPr/>
            </p:nvSpPr>
            <p:spPr>
              <a:xfrm>
                <a:off x="4544349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4" name="Picture 19" descr="http://na.sage.com/~/media/site/cre/sca/images/azure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4826" y="6112816"/>
                <a:ext cx="572465" cy="394060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122" name="Picture 21" descr="https://azurecomcdn.azureedge.net/cvt-593e1249829686298015348bc9985337ee31f31ef4e722e1d217c78b964723f7/images/page/solutions/data-lake/05-integrate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34" y="5962324"/>
              <a:ext cx="621271" cy="56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Picture 132" descr="Image result for apache drill"/>
          <p:cNvPicPr>
            <a:picLocks noChangeAspect="1" noChangeArrowheads="1"/>
          </p:cNvPicPr>
          <p:nvPr/>
        </p:nvPicPr>
        <p:blipFill>
          <a:blip r:embed="rId3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282270"/>
            <a:ext cx="600312" cy="2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:\Reading Materials\Hadoop2\M2M\TPR\Images\FW hadoop.jpg"/>
          <p:cNvPicPr>
            <a:picLocks noChangeAspect="1" noChangeArrowheads="1"/>
          </p:cNvPicPr>
          <p:nvPr/>
        </p:nvPicPr>
        <p:blipFill>
          <a:blip r:embed="rId3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31969" y="2055575"/>
            <a:ext cx="496827" cy="271271"/>
          </a:xfrm>
          <a:prstGeom prst="rect">
            <a:avLst/>
          </a:prstGeom>
          <a:noFill/>
        </p:spPr>
      </p:pic>
      <p:pic>
        <p:nvPicPr>
          <p:cNvPr id="134" name="Picture 10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79" y="1419641"/>
            <a:ext cx="558068" cy="189401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54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Hadoop Distributed File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66750"/>
            <a:ext cx="7696200" cy="420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HDFS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062817" y="4980509"/>
            <a:ext cx="381000" cy="14369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1123950"/>
            <a:ext cx="15240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NameNode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409950"/>
            <a:ext cx="15240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43600" y="1123950"/>
            <a:ext cx="15240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NameNode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867400" y="3409950"/>
            <a:ext cx="1600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43000" y="3409950"/>
            <a:ext cx="1600200" cy="762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90600" y="1276350"/>
            <a:ext cx="91440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90600" y="2190750"/>
            <a:ext cx="914400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20" name="Straight Connector 19"/>
          <p:cNvCxnSpPr>
            <a:stCxn id="7" idx="3"/>
            <a:endCxn id="9" idx="1"/>
          </p:cNvCxnSpPr>
          <p:nvPr/>
        </p:nvCxnSpPr>
        <p:spPr>
          <a:xfrm>
            <a:off x="5029200" y="1504950"/>
            <a:ext cx="9144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2"/>
            <a:endCxn id="8" idx="0"/>
          </p:cNvCxnSpPr>
          <p:nvPr/>
        </p:nvCxnSpPr>
        <p:spPr>
          <a:xfrm rot="5400000">
            <a:off x="3505200" y="2647950"/>
            <a:ext cx="15240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H="1">
            <a:off x="4572000" y="1885950"/>
            <a:ext cx="1524000" cy="15240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2438400" y="1885950"/>
            <a:ext cx="1524000" cy="15240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3"/>
            <a:endCxn id="7" idx="1"/>
          </p:cNvCxnSpPr>
          <p:nvPr/>
        </p:nvCxnSpPr>
        <p:spPr>
          <a:xfrm>
            <a:off x="1905000" y="1504950"/>
            <a:ext cx="1600200" cy="1588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2"/>
          </p:cNvCxnSpPr>
          <p:nvPr/>
        </p:nvCxnSpPr>
        <p:spPr>
          <a:xfrm rot="5400000">
            <a:off x="1066800" y="3028950"/>
            <a:ext cx="762000" cy="1588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18" idx="3"/>
          </p:cNvCxnSpPr>
          <p:nvPr/>
        </p:nvCxnSpPr>
        <p:spPr>
          <a:xfrm>
            <a:off x="1905000" y="2419350"/>
            <a:ext cx="1905000" cy="990600"/>
          </a:xfrm>
          <a:prstGeom prst="bentConnector3">
            <a:avLst>
              <a:gd name="adj1" fmla="val 99946"/>
            </a:avLst>
          </a:prstGeom>
          <a:ln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HDFS Operation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68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HDFS components comprise different servers like </a:t>
            </a:r>
            <a:r>
              <a:rPr lang="en-US" dirty="0" err="1"/>
              <a:t>NameNode</a:t>
            </a:r>
            <a:r>
              <a:rPr lang="en-US" dirty="0"/>
              <a:t>, </a:t>
            </a:r>
            <a:r>
              <a:rPr lang="en-US" dirty="0" err="1"/>
              <a:t>DataNode</a:t>
            </a:r>
            <a:r>
              <a:rPr lang="en-US" dirty="0"/>
              <a:t> and Secondary </a:t>
            </a:r>
            <a:r>
              <a:rPr lang="en-US" dirty="0" err="1"/>
              <a:t>NameNode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4818" name="Picture 2" descr="Image result for hdfs nameno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04950"/>
            <a:ext cx="857250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 of Hadoop</a:t>
            </a:r>
          </a:p>
          <a:p>
            <a:r>
              <a:rPr lang="en-US" dirty="0"/>
              <a:t>Hadoop Cluster</a:t>
            </a:r>
          </a:p>
          <a:p>
            <a:r>
              <a:rPr lang="en-US" dirty="0"/>
              <a:t>Hadoop Key Characteristics</a:t>
            </a:r>
          </a:p>
          <a:p>
            <a:r>
              <a:rPr lang="en-US" dirty="0"/>
              <a:t>Traditional Systems vs. Hadoop</a:t>
            </a:r>
          </a:p>
          <a:p>
            <a:r>
              <a:rPr lang="en-US" dirty="0"/>
              <a:t>Hadoop 1.0 vs. 2.0</a:t>
            </a:r>
          </a:p>
          <a:p>
            <a:r>
              <a:rPr lang="en-US" dirty="0"/>
              <a:t>Hadoop Core Services</a:t>
            </a:r>
          </a:p>
          <a:p>
            <a:r>
              <a:rPr lang="en-US" dirty="0"/>
              <a:t>Hadoop Architecture</a:t>
            </a:r>
          </a:p>
          <a:p>
            <a:r>
              <a:rPr lang="en-IN" dirty="0"/>
              <a:t>Hadoop Configuration</a:t>
            </a:r>
          </a:p>
          <a:p>
            <a:r>
              <a:rPr lang="en-IN" dirty="0"/>
              <a:t>How Does Hadoop Work?</a:t>
            </a:r>
          </a:p>
          <a:p>
            <a:r>
              <a:rPr lang="en-IN" dirty="0"/>
              <a:t>HDFS</a:t>
            </a:r>
          </a:p>
          <a:p>
            <a:r>
              <a:rPr lang="en-IN" dirty="0"/>
              <a:t>YARN</a:t>
            </a:r>
          </a:p>
          <a:p>
            <a:r>
              <a:rPr lang="en-IN" dirty="0" err="1"/>
              <a:t>MapReduce</a:t>
            </a:r>
            <a:endParaRPr lang="en-IN" dirty="0"/>
          </a:p>
          <a:p>
            <a:r>
              <a:rPr lang="en-IN" dirty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File System Namespace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4572000" cy="3962400"/>
          </a:xfrm>
        </p:spPr>
        <p:txBody>
          <a:bodyPr/>
          <a:lstStyle/>
          <a:p>
            <a:pPr>
              <a:buNone/>
            </a:pPr>
            <a:r>
              <a:rPr lang="en-US" dirty="0"/>
              <a:t>The characteristics of HDFS file system are as follows:</a:t>
            </a:r>
          </a:p>
          <a:p>
            <a:pPr lvl="1"/>
            <a:endParaRPr lang="en-US" dirty="0"/>
          </a:p>
          <a:p>
            <a:r>
              <a:rPr lang="en-US" dirty="0"/>
              <a:t>Allows user data to be stored in files</a:t>
            </a:r>
          </a:p>
          <a:p>
            <a:pPr lvl="1"/>
            <a:endParaRPr lang="en-US" dirty="0"/>
          </a:p>
          <a:p>
            <a:r>
              <a:rPr lang="en-US" dirty="0"/>
              <a:t>Follows a hierarchical file system with directories and files</a:t>
            </a:r>
          </a:p>
          <a:p>
            <a:pPr lvl="1"/>
            <a:endParaRPr lang="en-US" dirty="0"/>
          </a:p>
          <a:p>
            <a:r>
              <a:rPr lang="en-US" dirty="0"/>
              <a:t>Supports operations such as create, remove, move and rename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685800"/>
            <a:ext cx="3555086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 Block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2133600"/>
          </a:xfrm>
        </p:spPr>
        <p:txBody>
          <a:bodyPr>
            <a:noAutofit/>
          </a:bodyPr>
          <a:lstStyle/>
          <a:p>
            <a:r>
              <a:rPr lang="en-US" sz="1600" dirty="0"/>
              <a:t>Each file is split into one or more blocks and replicated in </a:t>
            </a:r>
            <a:r>
              <a:rPr lang="en-US" sz="1600" dirty="0" err="1"/>
              <a:t>DataNodes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DataNodes</a:t>
            </a:r>
            <a:r>
              <a:rPr lang="en-US" sz="1600" dirty="0"/>
              <a:t> manages names and locations of file blocks, which are 64MB each by default.</a:t>
            </a:r>
          </a:p>
          <a:p>
            <a:pPr>
              <a:buNone/>
            </a:pPr>
            <a:endParaRPr lang="en-US" sz="800" b="1" dirty="0"/>
          </a:p>
          <a:p>
            <a:pPr>
              <a:buNone/>
            </a:pPr>
            <a:r>
              <a:rPr lang="en-US" sz="1600" b="1" dirty="0"/>
              <a:t>Benefits of Data Block Approach:</a:t>
            </a:r>
          </a:p>
          <a:p>
            <a:r>
              <a:rPr lang="en-US" sz="1600" dirty="0"/>
              <a:t>Simplified replication</a:t>
            </a:r>
          </a:p>
          <a:p>
            <a:r>
              <a:rPr lang="en-US" sz="1600" dirty="0"/>
              <a:t>Fault-tolerance and reliability</a:t>
            </a:r>
          </a:p>
          <a:p>
            <a:r>
              <a:rPr lang="en-US" sz="1600" dirty="0"/>
              <a:t>Shielding users from storage subsystem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/>
        </p:blipFill>
        <p:spPr>
          <a:xfrm>
            <a:off x="457200" y="3105150"/>
            <a:ext cx="8171280" cy="17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 </a:t>
            </a:r>
            <a:r>
              <a:rPr lang="en-US" dirty="0" smtClean="0"/>
              <a:t>Split – Contd.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85825"/>
            <a:ext cx="4889500" cy="366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HDFS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HDFS provides the following access mechanisms: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Java API for applications</a:t>
            </a:r>
          </a:p>
          <a:p>
            <a:pPr lvl="1"/>
            <a:endParaRPr lang="en-US" dirty="0"/>
          </a:p>
          <a:p>
            <a:r>
              <a:rPr lang="en-US" dirty="0"/>
              <a:t>Python access and C language wrapper for non-Java applications</a:t>
            </a:r>
          </a:p>
          <a:p>
            <a:pPr lvl="1"/>
            <a:endParaRPr lang="en-US" dirty="0"/>
          </a:p>
          <a:p>
            <a:r>
              <a:rPr lang="en-US" dirty="0"/>
              <a:t>Web GUI utilized through an HTTP browser</a:t>
            </a:r>
          </a:p>
          <a:p>
            <a:pPr lvl="1"/>
            <a:endParaRPr lang="en-US" dirty="0"/>
          </a:p>
          <a:p>
            <a:r>
              <a:rPr lang="en-US" dirty="0"/>
              <a:t>FS shell for executing commands on HDFS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YARN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b="1">
                <a:solidFill>
                  <a:srgbClr val="17375E"/>
                </a:solidFill>
                <a:ea typeface="DejaVu Sans"/>
              </a:rPr>
              <a:t>Yet Another Resource Negotiator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304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YARN is the part of Hadoop that helps multiple data processing engines to handle data stored in a single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386" name="Picture 2" descr="Image result for mapreduce architecture transpar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33474"/>
            <a:ext cx="7620000" cy="37242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 - 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9150"/>
            <a:ext cx="7031245" cy="3962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Data Ecosystem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0" y="1962149"/>
            <a:ext cx="6273357" cy="474822"/>
            <a:chOff x="228600" y="2160132"/>
            <a:chExt cx="8616871" cy="896327"/>
          </a:xfrm>
        </p:grpSpPr>
        <p:grpSp>
          <p:nvGrpSpPr>
            <p:cNvPr id="6" name="Group 5"/>
            <p:cNvGrpSpPr/>
            <p:nvPr/>
          </p:nvGrpSpPr>
          <p:grpSpPr>
            <a:xfrm>
              <a:off x="438241" y="2160132"/>
              <a:ext cx="8407230" cy="813486"/>
              <a:chOff x="567636" y="1219200"/>
              <a:chExt cx="8407230" cy="941172"/>
            </a:xfrm>
          </p:grpSpPr>
          <p:grpSp>
            <p:nvGrpSpPr>
              <p:cNvPr id="9" name="Group 2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28600" y="2591665"/>
              <a:ext cx="1840298" cy="464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</a:t>
              </a:r>
              <a:r>
                <a:rPr lang="en-US" sz="1000" b="1" dirty="0"/>
                <a:t> </a:t>
              </a:r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Processing</a:t>
              </a:r>
            </a:p>
          </p:txBody>
        </p:sp>
        <p:pic>
          <p:nvPicPr>
            <p:cNvPr id="8" name="Picture 8" descr="http://neobuzz.net/template2/img/web-stats-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62" y="2225995"/>
              <a:ext cx="731520" cy="47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2080405" y="2270495"/>
              <a:ext cx="99935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endParaRPr lang="en-US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32955" y="2270495"/>
              <a:ext cx="999354" cy="592760"/>
              <a:chOff x="3432955" y="2270495"/>
              <a:chExt cx="999354" cy="592760"/>
            </a:xfrm>
            <a:noFill/>
          </p:grpSpPr>
          <p:sp>
            <p:nvSpPr>
              <p:cNvPr id="17" name="Rounded Rectangle 16"/>
              <p:cNvSpPr>
                <a:spLocks/>
              </p:cNvSpPr>
              <p:nvPr/>
            </p:nvSpPr>
            <p:spPr>
              <a:xfrm>
                <a:off x="343295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8" name="Picture 7" descr="D:\Reading Materials\Hadoop2\M2M\TPR\Images\FW spark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70268" y="2392880"/>
                <a:ext cx="587730" cy="347990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4785505" y="2270495"/>
              <a:ext cx="999354" cy="592760"/>
              <a:chOff x="4785505" y="2270495"/>
              <a:chExt cx="999354" cy="592760"/>
            </a:xfrm>
            <a:noFill/>
          </p:grpSpPr>
          <p:sp>
            <p:nvSpPr>
              <p:cNvPr id="15" name="Rounded Rectangle 14"/>
              <p:cNvSpPr>
                <a:spLocks/>
              </p:cNvSpPr>
              <p:nvPr/>
            </p:nvSpPr>
            <p:spPr>
              <a:xfrm>
                <a:off x="478550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6" name="Picture 9" descr="D:\Reading Materials\Hadoop2\M2M\TPR\Images\FW storm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930582" y="2422979"/>
                <a:ext cx="673861" cy="277224"/>
              </a:xfrm>
              <a:prstGeom prst="rect">
                <a:avLst/>
              </a:prstGeom>
              <a:noFill/>
            </p:spPr>
          </p:pic>
        </p:grp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6138054" y="2270497"/>
              <a:ext cx="110094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oup 24"/>
          <p:cNvGrpSpPr/>
          <p:nvPr/>
        </p:nvGrpSpPr>
        <p:grpSpPr>
          <a:xfrm>
            <a:off x="1489808" y="1276350"/>
            <a:ext cx="6183022" cy="457200"/>
            <a:chOff x="380360" y="1295400"/>
            <a:chExt cx="8465111" cy="863062"/>
          </a:xfrm>
        </p:grpSpPr>
        <p:grpSp>
          <p:nvGrpSpPr>
            <p:cNvPr id="21" name="Group 25"/>
            <p:cNvGrpSpPr/>
            <p:nvPr/>
          </p:nvGrpSpPr>
          <p:grpSpPr>
            <a:xfrm>
              <a:off x="438241" y="1295400"/>
              <a:ext cx="8407230" cy="813486"/>
              <a:chOff x="567636" y="1219200"/>
              <a:chExt cx="8407230" cy="941172"/>
            </a:xfrm>
          </p:grpSpPr>
          <p:grpSp>
            <p:nvGrpSpPr>
              <p:cNvPr id="25" name="Group 4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42" name="Straight Connector 4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80360" y="1751766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Store</a:t>
              </a: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2080405" y="1433386"/>
              <a:ext cx="99935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endParaRPr lang="en-IN" sz="105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endParaRPr lang="en-IN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26" name="Group 28"/>
            <p:cNvGrpSpPr/>
            <p:nvPr/>
          </p:nvGrpSpPr>
          <p:grpSpPr>
            <a:xfrm>
              <a:off x="3432955" y="1405763"/>
              <a:ext cx="999354" cy="592760"/>
              <a:chOff x="3432955" y="1405763"/>
              <a:chExt cx="999354" cy="592760"/>
            </a:xfrm>
            <a:noFill/>
          </p:grpSpPr>
          <p:sp>
            <p:nvSpPr>
              <p:cNvPr id="37" name="Rounded Rectangle 36"/>
              <p:cNvSpPr>
                <a:spLocks/>
              </p:cNvSpPr>
              <p:nvPr/>
            </p:nvSpPr>
            <p:spPr>
              <a:xfrm>
                <a:off x="34329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024" y="1576804"/>
                <a:ext cx="748569" cy="29675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" name="Group 29"/>
            <p:cNvGrpSpPr/>
            <p:nvPr/>
          </p:nvGrpSpPr>
          <p:grpSpPr>
            <a:xfrm>
              <a:off x="6138055" y="1405763"/>
              <a:ext cx="999354" cy="592760"/>
              <a:chOff x="6138055" y="1405763"/>
              <a:chExt cx="999354" cy="592760"/>
            </a:xfrm>
            <a:noFill/>
          </p:grpSpPr>
          <p:sp>
            <p:nvSpPr>
              <p:cNvPr id="35" name="Rounded Rectangle 34"/>
              <p:cNvSpPr>
                <a:spLocks/>
              </p:cNvSpPr>
              <p:nvPr/>
            </p:nvSpPr>
            <p:spPr>
              <a:xfrm>
                <a:off x="61380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6" name="Picture 3" descr="D:\Reading Materials\Hadoop2\M2M\TPR\Images\DB cassandra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203944" y="1582218"/>
                <a:ext cx="892956" cy="254271"/>
              </a:xfrm>
              <a:prstGeom prst="rect">
                <a:avLst/>
              </a:prstGeom>
              <a:grpFill/>
            </p:spPr>
          </p:pic>
        </p:grpSp>
        <p:grpSp>
          <p:nvGrpSpPr>
            <p:cNvPr id="29" name="Group 30"/>
            <p:cNvGrpSpPr/>
            <p:nvPr/>
          </p:nvGrpSpPr>
          <p:grpSpPr>
            <a:xfrm>
              <a:off x="4785505" y="1405763"/>
              <a:ext cx="999354" cy="592760"/>
              <a:chOff x="4785505" y="1405763"/>
              <a:chExt cx="999354" cy="592760"/>
            </a:xfrm>
            <a:noFill/>
          </p:grpSpPr>
          <p:sp>
            <p:nvSpPr>
              <p:cNvPr id="33" name="Rounded Rectangle 32"/>
              <p:cNvSpPr>
                <a:spLocks/>
              </p:cNvSpPr>
              <p:nvPr/>
            </p:nvSpPr>
            <p:spPr>
              <a:xfrm>
                <a:off x="478550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4" name="Picture 8" descr="D:\Reading Materials\Hadoop2\M2M\TPR\Images\DB mongodb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31068" y="1565892"/>
                <a:ext cx="911688" cy="297553"/>
              </a:xfrm>
              <a:prstGeom prst="rect">
                <a:avLst/>
              </a:prstGeom>
              <a:grpFill/>
            </p:spPr>
          </p:pic>
        </p:grpSp>
        <p:pic>
          <p:nvPicPr>
            <p:cNvPr id="32" name="Picture 9" descr="http://gestisoft.com/wp-content/uploads/2013/05/data_extracting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44" y="1377670"/>
              <a:ext cx="809624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44"/>
          <p:cNvGrpSpPr/>
          <p:nvPr/>
        </p:nvGrpSpPr>
        <p:grpSpPr>
          <a:xfrm>
            <a:off x="1377916" y="3181350"/>
            <a:ext cx="6330607" cy="457200"/>
            <a:chOff x="228600" y="3024866"/>
            <a:chExt cx="8616786" cy="971710"/>
          </a:xfrm>
        </p:grpSpPr>
        <p:grpSp>
          <p:nvGrpSpPr>
            <p:cNvPr id="31" name="Group 45"/>
            <p:cNvGrpSpPr/>
            <p:nvPr/>
          </p:nvGrpSpPr>
          <p:grpSpPr>
            <a:xfrm>
              <a:off x="438156" y="3024866"/>
              <a:ext cx="8407230" cy="857936"/>
              <a:chOff x="567636" y="1219200"/>
              <a:chExt cx="8407230" cy="941172"/>
            </a:xfrm>
          </p:grpSpPr>
          <p:grpSp>
            <p:nvGrpSpPr>
              <p:cNvPr id="40" name="Group 6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62" name="Straight Connector 6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28600" y="3538682"/>
              <a:ext cx="1676400" cy="45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Services</a:t>
              </a:r>
            </a:p>
          </p:txBody>
        </p:sp>
        <p:grpSp>
          <p:nvGrpSpPr>
            <p:cNvPr id="41" name="Group 47"/>
            <p:cNvGrpSpPr/>
            <p:nvPr/>
          </p:nvGrpSpPr>
          <p:grpSpPr>
            <a:xfrm>
              <a:off x="2068899" y="3143307"/>
              <a:ext cx="996696" cy="625149"/>
              <a:chOff x="2068899" y="3143307"/>
              <a:chExt cx="996696" cy="625149"/>
            </a:xfrm>
            <a:noFill/>
          </p:grpSpPr>
          <p:sp>
            <p:nvSpPr>
              <p:cNvPr id="59" name="Rounded Rectangle 58"/>
              <p:cNvSpPr>
                <a:spLocks/>
              </p:cNvSpPr>
              <p:nvPr/>
            </p:nvSpPr>
            <p:spPr>
              <a:xfrm>
                <a:off x="2068899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0" name="Picture 9" descr="D:\Reading Materials\Hadoop2\M2M\TPR\Images\MR hive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321347" y="3203526"/>
                <a:ext cx="476462" cy="512206"/>
              </a:xfrm>
              <a:prstGeom prst="rect">
                <a:avLst/>
              </a:prstGeom>
              <a:grpFill/>
            </p:spPr>
          </p:pic>
        </p:grpSp>
        <p:grpSp>
          <p:nvGrpSpPr>
            <p:cNvPr id="45" name="Group 48"/>
            <p:cNvGrpSpPr/>
            <p:nvPr/>
          </p:nvGrpSpPr>
          <p:grpSpPr>
            <a:xfrm>
              <a:off x="3426355" y="3143307"/>
              <a:ext cx="996696" cy="625149"/>
              <a:chOff x="3426355" y="3143307"/>
              <a:chExt cx="996696" cy="625149"/>
            </a:xfrm>
            <a:noFill/>
          </p:grpSpPr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3426355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8" name="Picture 5" descr="D:\Reading Materials\Hadoop2\M2M\TPR\Images\ST sqoop.jpe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77883" y="3306110"/>
                <a:ext cx="693639" cy="325311"/>
              </a:xfrm>
              <a:prstGeom prst="rect">
                <a:avLst/>
              </a:prstGeom>
              <a:grpFill/>
            </p:spPr>
          </p:pic>
        </p:grpSp>
        <p:grpSp>
          <p:nvGrpSpPr>
            <p:cNvPr id="46" name="Group 49"/>
            <p:cNvGrpSpPr/>
            <p:nvPr/>
          </p:nvGrpSpPr>
          <p:grpSpPr>
            <a:xfrm>
              <a:off x="4792883" y="3143307"/>
              <a:ext cx="996696" cy="625149"/>
              <a:chOff x="4792883" y="3143307"/>
              <a:chExt cx="996696" cy="625149"/>
            </a:xfrm>
            <a:noFill/>
          </p:grpSpPr>
          <p:sp>
            <p:nvSpPr>
              <p:cNvPr id="55" name="Rounded Rectangle 54"/>
              <p:cNvSpPr>
                <a:spLocks/>
              </p:cNvSpPr>
              <p:nvPr/>
            </p:nvSpPr>
            <p:spPr>
              <a:xfrm>
                <a:off x="4792883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8873" y="3330824"/>
                <a:ext cx="844716" cy="27422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" name="Picture 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64" y="3122852"/>
              <a:ext cx="871538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Group 51"/>
            <p:cNvGrpSpPr/>
            <p:nvPr/>
          </p:nvGrpSpPr>
          <p:grpSpPr>
            <a:xfrm>
              <a:off x="6139456" y="3143307"/>
              <a:ext cx="1755693" cy="625149"/>
              <a:chOff x="6139456" y="3143307"/>
              <a:chExt cx="1755693" cy="625149"/>
            </a:xfrm>
            <a:noFill/>
          </p:grpSpPr>
          <p:sp>
            <p:nvSpPr>
              <p:cNvPr id="53" name="Rounded Rectangle 52"/>
              <p:cNvSpPr>
                <a:spLocks/>
              </p:cNvSpPr>
              <p:nvPr/>
            </p:nvSpPr>
            <p:spPr>
              <a:xfrm>
                <a:off x="6139456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4" name="Picture 11" descr="http://1.bp.blogspot.com/-YO2oRVpyzIk/VdIqwY5rCkI/AAAAAAAAAfI/RFr-iwRimbQ/s1600/zeppelin-bl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260" y="3186817"/>
                <a:ext cx="498889" cy="498888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49" name="Group 64"/>
          <p:cNvGrpSpPr/>
          <p:nvPr/>
        </p:nvGrpSpPr>
        <p:grpSpPr>
          <a:xfrm>
            <a:off x="1489808" y="666749"/>
            <a:ext cx="6183022" cy="457202"/>
            <a:chOff x="406406" y="3276600"/>
            <a:chExt cx="8438980" cy="863065"/>
          </a:xfrm>
        </p:grpSpPr>
        <p:grpSp>
          <p:nvGrpSpPr>
            <p:cNvPr id="50" name="Group 65"/>
            <p:cNvGrpSpPr/>
            <p:nvPr/>
          </p:nvGrpSpPr>
          <p:grpSpPr>
            <a:xfrm>
              <a:off x="438156" y="3276600"/>
              <a:ext cx="8407230" cy="813486"/>
              <a:chOff x="567636" y="1219200"/>
              <a:chExt cx="8407230" cy="941172"/>
            </a:xfrm>
          </p:grpSpPr>
          <p:grpSp>
            <p:nvGrpSpPr>
              <p:cNvPr id="52" name="Group 7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76" name="Straight Connector 7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406406" y="3732969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Streaming Engines</a:t>
              </a:r>
            </a:p>
          </p:txBody>
        </p:sp>
        <p:grpSp>
          <p:nvGrpSpPr>
            <p:cNvPr id="61" name="Group 67"/>
            <p:cNvGrpSpPr/>
            <p:nvPr/>
          </p:nvGrpSpPr>
          <p:grpSpPr>
            <a:xfrm>
              <a:off x="2080320" y="3386963"/>
              <a:ext cx="999354" cy="592760"/>
              <a:chOff x="2080320" y="4044412"/>
              <a:chExt cx="999354" cy="592760"/>
            </a:xfrm>
            <a:noFill/>
          </p:grpSpPr>
          <p:sp>
            <p:nvSpPr>
              <p:cNvPr id="73" name="Rounded Rectangle 72"/>
              <p:cNvSpPr>
                <a:spLocks/>
              </p:cNvSpPr>
              <p:nvPr/>
            </p:nvSpPr>
            <p:spPr>
              <a:xfrm>
                <a:off x="208032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4" name="Picture 2" descr="D:\Reading Materials\Hadoop2\M2M\TPR\Images\ST apache_flume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275113" y="4093839"/>
                <a:ext cx="588481" cy="509477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8"/>
            <p:cNvGrpSpPr/>
            <p:nvPr/>
          </p:nvGrpSpPr>
          <p:grpSpPr>
            <a:xfrm>
              <a:off x="3432870" y="3386963"/>
              <a:ext cx="999354" cy="592760"/>
              <a:chOff x="3432870" y="4044412"/>
              <a:chExt cx="999354" cy="592760"/>
            </a:xfrm>
            <a:noFill/>
          </p:grpSpPr>
          <p:sp>
            <p:nvSpPr>
              <p:cNvPr id="71" name="Rounded Rectangle 70"/>
              <p:cNvSpPr>
                <a:spLocks/>
              </p:cNvSpPr>
              <p:nvPr/>
            </p:nvSpPr>
            <p:spPr>
              <a:xfrm>
                <a:off x="343287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2" name="Picture 3" descr="D:\Reading Materials\Hadoop2\M2M\TPR\Images\ST kafka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11858" y="4104213"/>
                <a:ext cx="650402" cy="474389"/>
              </a:xfrm>
              <a:prstGeom prst="rect">
                <a:avLst/>
              </a:prstGeom>
              <a:grpFill/>
            </p:spPr>
          </p:pic>
        </p:grpSp>
        <p:pic>
          <p:nvPicPr>
            <p:cNvPr id="70" name="Picture 2" descr="https://cdn3.iconfinder.com/data/icons/unicons-vector-icons-pack/32/stream-51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35" y="3323857"/>
              <a:ext cx="640840" cy="6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78"/>
          <p:cNvGrpSpPr/>
          <p:nvPr/>
        </p:nvGrpSpPr>
        <p:grpSpPr>
          <a:xfrm>
            <a:off x="1447800" y="2571749"/>
            <a:ext cx="6225030" cy="457203"/>
            <a:chOff x="349071" y="4798781"/>
            <a:chExt cx="8496315" cy="863067"/>
          </a:xfrm>
        </p:grpSpPr>
        <p:grpSp>
          <p:nvGrpSpPr>
            <p:cNvPr id="68" name="Group 79"/>
            <p:cNvGrpSpPr/>
            <p:nvPr/>
          </p:nvGrpSpPr>
          <p:grpSpPr>
            <a:xfrm>
              <a:off x="438156" y="4798781"/>
              <a:ext cx="8407230" cy="813486"/>
              <a:chOff x="567636" y="1219200"/>
              <a:chExt cx="8407230" cy="941172"/>
            </a:xfrm>
          </p:grpSpPr>
          <p:grpSp>
            <p:nvGrpSpPr>
              <p:cNvPr id="69" name="Group 9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349071" y="5255152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Peripherals</a:t>
              </a:r>
            </a:p>
          </p:txBody>
        </p:sp>
        <p:grpSp>
          <p:nvGrpSpPr>
            <p:cNvPr id="75" name="Group 81"/>
            <p:cNvGrpSpPr/>
            <p:nvPr/>
          </p:nvGrpSpPr>
          <p:grpSpPr>
            <a:xfrm>
              <a:off x="2080320" y="4909144"/>
              <a:ext cx="999354" cy="592760"/>
              <a:chOff x="2080320" y="4909144"/>
              <a:chExt cx="999354" cy="592760"/>
            </a:xfrm>
            <a:noFill/>
          </p:grpSpPr>
          <p:sp>
            <p:nvSpPr>
              <p:cNvPr id="93" name="Rounded Rectangle 92"/>
              <p:cNvSpPr>
                <a:spLocks/>
              </p:cNvSpPr>
              <p:nvPr/>
            </p:nvSpPr>
            <p:spPr>
              <a:xfrm>
                <a:off x="208032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689" y="4966591"/>
                <a:ext cx="619905" cy="48320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9" name="Group 82"/>
            <p:cNvGrpSpPr/>
            <p:nvPr/>
          </p:nvGrpSpPr>
          <p:grpSpPr>
            <a:xfrm>
              <a:off x="3432870" y="4909144"/>
              <a:ext cx="999354" cy="592760"/>
              <a:chOff x="3432870" y="4909144"/>
              <a:chExt cx="999354" cy="592760"/>
            </a:xfrm>
            <a:noFill/>
          </p:grpSpPr>
          <p:sp>
            <p:nvSpPr>
              <p:cNvPr id="91" name="Rounded Rectangle 90"/>
              <p:cNvSpPr>
                <a:spLocks/>
              </p:cNvSpPr>
              <p:nvPr/>
            </p:nvSpPr>
            <p:spPr>
              <a:xfrm>
                <a:off x="343287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2" name="Picture 4" descr="D:\Reading Materials\Hadoop2\M2M\TPR\Images\ST Oozie.jp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21030" y="5118212"/>
                <a:ext cx="671087" cy="179965"/>
              </a:xfrm>
              <a:prstGeom prst="rect">
                <a:avLst/>
              </a:prstGeom>
              <a:grpFill/>
            </p:spPr>
          </p:pic>
        </p:grpSp>
        <p:grpSp>
          <p:nvGrpSpPr>
            <p:cNvPr id="80" name="Group 83"/>
            <p:cNvGrpSpPr/>
            <p:nvPr/>
          </p:nvGrpSpPr>
          <p:grpSpPr>
            <a:xfrm>
              <a:off x="4785420" y="4909144"/>
              <a:ext cx="999354" cy="592760"/>
              <a:chOff x="4785420" y="4909144"/>
              <a:chExt cx="999354" cy="592760"/>
            </a:xfrm>
          </p:grpSpPr>
          <p:sp>
            <p:nvSpPr>
              <p:cNvPr id="89" name="Rounded Rectangle 88"/>
              <p:cNvSpPr>
                <a:spLocks/>
              </p:cNvSpPr>
              <p:nvPr/>
            </p:nvSpPr>
            <p:spPr>
              <a:xfrm>
                <a:off x="4785420" y="4909144"/>
                <a:ext cx="999354" cy="592760"/>
              </a:xfrm>
              <a:prstGeom prst="roundRect">
                <a:avLst/>
              </a:prstGeom>
              <a:no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90" name="Picture 8" descr="D:\Reading Materials\Hadoop2\M2M\TPR\Images\MR zookeeper.jpg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028883" y="4933705"/>
                <a:ext cx="457518" cy="554626"/>
              </a:xfrm>
              <a:prstGeom prst="rect">
                <a:avLst/>
              </a:prstGeom>
              <a:noFill/>
            </p:spPr>
          </p:pic>
        </p:grpSp>
        <p:grpSp>
          <p:nvGrpSpPr>
            <p:cNvPr id="82" name="Group 84"/>
            <p:cNvGrpSpPr/>
            <p:nvPr/>
          </p:nvGrpSpPr>
          <p:grpSpPr>
            <a:xfrm>
              <a:off x="6159332" y="4926752"/>
              <a:ext cx="999354" cy="592760"/>
              <a:chOff x="6159332" y="4926752"/>
              <a:chExt cx="999354" cy="592760"/>
            </a:xfrm>
            <a:noFill/>
          </p:grpSpPr>
          <p:sp>
            <p:nvSpPr>
              <p:cNvPr id="87" name="Rounded Rectangle 86"/>
              <p:cNvSpPr>
                <a:spLocks/>
              </p:cNvSpPr>
              <p:nvPr/>
            </p:nvSpPr>
            <p:spPr>
              <a:xfrm>
                <a:off x="6159332" y="492675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88" name="Picture 8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7971" y="5040331"/>
                <a:ext cx="524899" cy="36560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60" y="4853234"/>
              <a:ext cx="883666" cy="51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" name="Group 98"/>
          <p:cNvGrpSpPr/>
          <p:nvPr/>
        </p:nvGrpSpPr>
        <p:grpSpPr>
          <a:xfrm>
            <a:off x="1489808" y="3790946"/>
            <a:ext cx="6183022" cy="457203"/>
            <a:chOff x="406406" y="5663514"/>
            <a:chExt cx="8438980" cy="863069"/>
          </a:xfrm>
        </p:grpSpPr>
        <p:grpSp>
          <p:nvGrpSpPr>
            <p:cNvPr id="84" name="Group 99"/>
            <p:cNvGrpSpPr/>
            <p:nvPr/>
          </p:nvGrpSpPr>
          <p:grpSpPr>
            <a:xfrm>
              <a:off x="438156" y="5663514"/>
              <a:ext cx="8407230" cy="813486"/>
              <a:chOff x="567636" y="1219200"/>
              <a:chExt cx="8407230" cy="941172"/>
            </a:xfrm>
          </p:grpSpPr>
          <p:grpSp>
            <p:nvGrpSpPr>
              <p:cNvPr id="85" name="Group 111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14" name="Rounded Rectangle 113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13" name="Straight Connector 112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406406" y="6119886"/>
              <a:ext cx="1396701" cy="40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Distributions</a:t>
              </a:r>
            </a:p>
          </p:txBody>
        </p:sp>
        <p:grpSp>
          <p:nvGrpSpPr>
            <p:cNvPr id="95" name="Group 101"/>
            <p:cNvGrpSpPr/>
            <p:nvPr/>
          </p:nvGrpSpPr>
          <p:grpSpPr>
            <a:xfrm>
              <a:off x="2080320" y="5773877"/>
              <a:ext cx="999354" cy="592760"/>
              <a:chOff x="2080320" y="5773877"/>
              <a:chExt cx="999354" cy="592760"/>
            </a:xfrm>
            <a:noFill/>
          </p:grpSpPr>
          <p:sp>
            <p:nvSpPr>
              <p:cNvPr id="110" name="Rounded Rectangle 109"/>
              <p:cNvSpPr>
                <a:spLocks/>
              </p:cNvSpPr>
              <p:nvPr/>
            </p:nvSpPr>
            <p:spPr>
              <a:xfrm>
                <a:off x="20803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11" name="Picture 7"/>
              <p:cNvPicPr>
                <a:picLocks noChangeAspect="1" noChangeArrowheads="1"/>
              </p:cNvPicPr>
              <p:nvPr/>
            </p:nvPicPr>
            <p:blipFill>
              <a:blip r:embed="rId2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5729" y="5918592"/>
                <a:ext cx="772412" cy="29861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9" name="Group 102"/>
            <p:cNvGrpSpPr/>
            <p:nvPr/>
          </p:nvGrpSpPr>
          <p:grpSpPr>
            <a:xfrm>
              <a:off x="3432870" y="5773877"/>
              <a:ext cx="999354" cy="592760"/>
              <a:chOff x="3432870" y="5773877"/>
              <a:chExt cx="999354" cy="592760"/>
            </a:xfrm>
            <a:noFill/>
          </p:grpSpPr>
          <p:sp>
            <p:nvSpPr>
              <p:cNvPr id="108" name="Rounded Rectangle 107"/>
              <p:cNvSpPr>
                <a:spLocks/>
              </p:cNvSpPr>
              <p:nvPr/>
            </p:nvSpPr>
            <p:spPr>
              <a:xfrm>
                <a:off x="343287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9" name="Picture 2" descr="D:\Reading Materials\Hadoop2\M2M\TPR\Images\cloudera.jpg"/>
              <p:cNvPicPr>
                <a:picLocks noChangeAspect="1" noChangeArrowheads="1"/>
              </p:cNvPicPr>
              <p:nvPr/>
            </p:nvPicPr>
            <p:blipFill>
              <a:blip r:embed="rId2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61746" y="5963011"/>
                <a:ext cx="750625" cy="241704"/>
              </a:xfrm>
              <a:prstGeom prst="rect">
                <a:avLst/>
              </a:prstGeom>
              <a:grpFill/>
            </p:spPr>
          </p:pic>
        </p:grpSp>
        <p:grpSp>
          <p:nvGrpSpPr>
            <p:cNvPr id="100" name="Group 103"/>
            <p:cNvGrpSpPr/>
            <p:nvPr/>
          </p:nvGrpSpPr>
          <p:grpSpPr>
            <a:xfrm>
              <a:off x="4785420" y="5773877"/>
              <a:ext cx="999354" cy="592760"/>
              <a:chOff x="4785420" y="5773877"/>
              <a:chExt cx="999354" cy="592760"/>
            </a:xfrm>
            <a:noFill/>
          </p:grpSpPr>
          <p:sp>
            <p:nvSpPr>
              <p:cNvPr id="106" name="Rounded Rectangle 105"/>
              <p:cNvSpPr>
                <a:spLocks/>
              </p:cNvSpPr>
              <p:nvPr/>
            </p:nvSpPr>
            <p:spPr>
              <a:xfrm>
                <a:off x="47854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7" name="Picture 12"/>
              <p:cNvPicPr>
                <a:picLocks noChangeAspect="1" noChangeArrowheads="1"/>
              </p:cNvPicPr>
              <p:nvPr/>
            </p:nvPicPr>
            <p:blipFill>
              <a:blip r:embed="rId2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8774" y="5887190"/>
                <a:ext cx="676275" cy="3714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5" name="Picture 9" descr="https://cdn1.iconfinder.com/data/icons/survey/500/Questionnaire_castle-512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54" y="5677755"/>
              <a:ext cx="566521" cy="56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15"/>
          <p:cNvGrpSpPr/>
          <p:nvPr/>
        </p:nvGrpSpPr>
        <p:grpSpPr>
          <a:xfrm>
            <a:off x="1489808" y="4400550"/>
            <a:ext cx="6183022" cy="457198"/>
            <a:chOff x="273983" y="5962324"/>
            <a:chExt cx="8229600" cy="726081"/>
          </a:xfrm>
        </p:grpSpPr>
        <p:grpSp>
          <p:nvGrpSpPr>
            <p:cNvPr id="103" name="Group 116"/>
            <p:cNvGrpSpPr/>
            <p:nvPr/>
          </p:nvGrpSpPr>
          <p:grpSpPr>
            <a:xfrm>
              <a:off x="304945" y="6019800"/>
              <a:ext cx="8198638" cy="580093"/>
              <a:chOff x="567636" y="1219200"/>
              <a:chExt cx="8407230" cy="941172"/>
            </a:xfrm>
          </p:grpSpPr>
          <p:grpSp>
            <p:nvGrpSpPr>
              <p:cNvPr id="104" name="Group 128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31" name="Rounded Rectangle 130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30" name="Straight Connector 129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273983" y="6346256"/>
              <a:ext cx="1362047" cy="342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Cloud Exposure</a:t>
              </a:r>
            </a:p>
          </p:txBody>
        </p:sp>
        <p:grpSp>
          <p:nvGrpSpPr>
            <p:cNvPr id="112" name="Group 118"/>
            <p:cNvGrpSpPr/>
            <p:nvPr/>
          </p:nvGrpSpPr>
          <p:grpSpPr>
            <a:xfrm>
              <a:off x="1906365" y="6098499"/>
              <a:ext cx="974559" cy="422694"/>
              <a:chOff x="1906365" y="6098499"/>
              <a:chExt cx="974559" cy="422694"/>
            </a:xfrm>
            <a:noFill/>
          </p:grpSpPr>
          <p:sp>
            <p:nvSpPr>
              <p:cNvPr id="127" name="Rounded Rectangle 126"/>
              <p:cNvSpPr>
                <a:spLocks/>
              </p:cNvSpPr>
              <p:nvPr/>
            </p:nvSpPr>
            <p:spPr>
              <a:xfrm>
                <a:off x="1906365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8" name="Picture 15" descr="https://d2slcw3kip6qmk.cloudfront.net/marketing/blogs/chart/introducing-more-uml-and-a-new-aws-shape-library/AWS2-162x125.png"/>
              <p:cNvPicPr>
                <a:picLocks noChangeAspect="1" noChangeArrowheads="1"/>
              </p:cNvPicPr>
              <p:nvPr/>
            </p:nvPicPr>
            <p:blipFill>
              <a:blip r:embed="rId2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3198" y="6155044"/>
                <a:ext cx="406184" cy="313414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16" name="Group 119"/>
            <p:cNvGrpSpPr/>
            <p:nvPr/>
          </p:nvGrpSpPr>
          <p:grpSpPr>
            <a:xfrm>
              <a:off x="3225357" y="6098499"/>
              <a:ext cx="974559" cy="479401"/>
              <a:chOff x="3225357" y="6098499"/>
              <a:chExt cx="974559" cy="479401"/>
            </a:xfrm>
            <a:noFill/>
          </p:grpSpPr>
          <p:sp>
            <p:nvSpPr>
              <p:cNvPr id="125" name="Rounded Rectangle 124"/>
              <p:cNvSpPr>
                <a:spLocks/>
              </p:cNvSpPr>
              <p:nvPr/>
            </p:nvSpPr>
            <p:spPr>
              <a:xfrm>
                <a:off x="3225357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6" name="Picture 17" descr="http://photos2.meetupstatic.com/photos/event/c/5/2/3/highres_434450467.jpeg"/>
              <p:cNvPicPr>
                <a:picLocks noChangeAspect="1" noChangeArrowheads="1"/>
              </p:cNvPicPr>
              <p:nvPr/>
            </p:nvPicPr>
            <p:blipFill>
              <a:blip r:embed="rId2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5408" y="6098499"/>
                <a:ext cx="406866" cy="479401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17" name="Group 120"/>
            <p:cNvGrpSpPr/>
            <p:nvPr/>
          </p:nvGrpSpPr>
          <p:grpSpPr>
            <a:xfrm>
              <a:off x="4544349" y="6098499"/>
              <a:ext cx="974559" cy="422694"/>
              <a:chOff x="4544349" y="6098499"/>
              <a:chExt cx="974559" cy="422694"/>
            </a:xfrm>
            <a:noFill/>
          </p:grpSpPr>
          <p:sp>
            <p:nvSpPr>
              <p:cNvPr id="123" name="Rounded Rectangle 122"/>
              <p:cNvSpPr>
                <a:spLocks/>
              </p:cNvSpPr>
              <p:nvPr/>
            </p:nvSpPr>
            <p:spPr>
              <a:xfrm>
                <a:off x="4544349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4" name="Picture 19" descr="http://na.sage.com/~/media/site/cre/sca/images/azurelogo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4826" y="6112816"/>
                <a:ext cx="572465" cy="394060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122" name="Picture 21" descr="https://azurecomcdn.azureedge.net/cvt-593e1249829686298015348bc9985337ee31f31ef4e722e1d217c78b964723f7/images/page/solutions/data-lake/05-integrate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34" y="5962324"/>
              <a:ext cx="621271" cy="56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Picture 132" descr="Image result for apache drill"/>
          <p:cNvPicPr>
            <a:picLocks noChangeAspect="1" noChangeArrowheads="1"/>
          </p:cNvPicPr>
          <p:nvPr/>
        </p:nvPicPr>
        <p:blipFill>
          <a:blip r:embed="rId3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282270"/>
            <a:ext cx="600312" cy="2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:\Reading Materials\Hadoop2\M2M\TPR\Images\FW hadoop.jpg"/>
          <p:cNvPicPr>
            <a:picLocks noChangeAspect="1" noChangeArrowheads="1"/>
          </p:cNvPicPr>
          <p:nvPr/>
        </p:nvPicPr>
        <p:blipFill>
          <a:blip r:embed="rId31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31969" y="2055575"/>
            <a:ext cx="496827" cy="271271"/>
          </a:xfrm>
          <a:prstGeom prst="rect">
            <a:avLst/>
          </a:prstGeom>
          <a:noFill/>
        </p:spPr>
      </p:pic>
      <p:pic>
        <p:nvPicPr>
          <p:cNvPr id="134" name="Picture 10"/>
          <p:cNvPicPr>
            <a:picLocks noChangeAspect="1" noChangeArrowheads="1"/>
          </p:cNvPicPr>
          <p:nvPr/>
        </p:nvPicPr>
        <p:blipFill>
          <a:blip r:embed="rId3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79" y="1419641"/>
            <a:ext cx="558068" cy="189401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49" y="2106862"/>
            <a:ext cx="622485" cy="162929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77347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17345" y="4497952"/>
            <a:ext cx="381000" cy="14369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6683" y="983390"/>
            <a:ext cx="5449740" cy="3694802"/>
            <a:chOff x="97772" y="1143000"/>
            <a:chExt cx="5868840" cy="39624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891970" y="3991686"/>
              <a:ext cx="1417320" cy="0"/>
            </a:xfrm>
            <a:prstGeom prst="straightConnector1">
              <a:avLst/>
            </a:prstGeom>
            <a:ln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7772" y="4191700"/>
              <a:ext cx="1109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Existing DW data</a:t>
              </a:r>
              <a:endParaRPr lang="en-IN" sz="10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34100" y="2286000"/>
              <a:ext cx="146304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1979525" y="1172956"/>
              <a:ext cx="2547074" cy="393244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Data Manager</a:t>
              </a:r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12771" y="4408656"/>
              <a:ext cx="685918" cy="43713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RDBMS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 rot="16200000">
              <a:off x="3165695" y="2784050"/>
              <a:ext cx="2623336" cy="2787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Data Security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86867" y="1260976"/>
              <a:ext cx="325180" cy="377583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rtlCol="0" anchor="t"/>
            <a:lstStyle/>
            <a:p>
              <a:pPr algn="ctr"/>
              <a:r>
                <a:rPr lang="en-US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DATA</a:t>
              </a:r>
            </a:p>
            <a:p>
              <a:pPr algn="ctr"/>
              <a:r>
                <a:rPr lang="en-US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</a:p>
            <a:p>
              <a:pPr algn="ctr"/>
              <a:r>
                <a:rPr lang="en-US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12447" y="1387318"/>
              <a:ext cx="371634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11324" y="1149384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C S V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815072" y="1773593"/>
              <a:ext cx="371634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11324" y="1526328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JSON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827741" y="2247695"/>
              <a:ext cx="35157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1324" y="1997509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TEXT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1324" y="2468690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GDB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824362" y="2748814"/>
              <a:ext cx="35157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27741" y="3311179"/>
              <a:ext cx="35157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2471" y="3034107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XML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830169" y="3739639"/>
              <a:ext cx="35157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36505" y="3505287"/>
              <a:ext cx="487768" cy="17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DWG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499143" y="2481110"/>
              <a:ext cx="964610" cy="38274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  <a:p>
              <a:pPr algn="ctr"/>
              <a:r>
                <a:rPr lang="en-US" sz="1000" dirty="0"/>
                <a:t>Data Governance </a:t>
              </a:r>
            </a:p>
            <a:p>
              <a:pPr algn="ctr"/>
              <a:endParaRPr lang="en-US" sz="1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683618" y="2301936"/>
              <a:ext cx="0" cy="163111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225129" y="2301936"/>
              <a:ext cx="0" cy="163111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638663" y="2875296"/>
              <a:ext cx="0" cy="163111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286930" y="2875296"/>
              <a:ext cx="0" cy="163111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15474" y="3122660"/>
              <a:ext cx="146304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24765" y="4172925"/>
              <a:ext cx="146304" cy="1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 rot="16200000">
              <a:off x="1897412" y="3577812"/>
              <a:ext cx="1511321" cy="42741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Archive</a:t>
              </a:r>
            </a:p>
            <a:p>
              <a:pPr algn="ctr"/>
              <a:r>
                <a:rPr lang="en-US" sz="1000" dirty="0"/>
                <a:t> Data Processor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197975" y="1143000"/>
              <a:ext cx="355658" cy="3962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rtlCol="0" anchor="t"/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DATA</a:t>
              </a:r>
            </a:p>
            <a:p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</a:t>
              </a:r>
            </a:p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TREAMI</a:t>
              </a:r>
            </a:p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NG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2572307" y="3548926"/>
              <a:ext cx="1500577" cy="45955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Predictive </a:t>
              </a:r>
            </a:p>
            <a:p>
              <a:pPr algn="ctr"/>
              <a:r>
                <a:rPr lang="en-US" sz="1000" dirty="0"/>
                <a:t>Analytic Cluster</a:t>
              </a:r>
            </a:p>
          </p:txBody>
        </p:sp>
        <p:sp>
          <p:nvSpPr>
            <p:cNvPr id="35" name="Flowchart: Magnetic Disk 34"/>
            <p:cNvSpPr/>
            <p:nvPr/>
          </p:nvSpPr>
          <p:spPr>
            <a:xfrm>
              <a:off x="3657864" y="2109274"/>
              <a:ext cx="641092" cy="949243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  <a:p>
              <a:pPr algn="ctr"/>
              <a:r>
                <a:rPr lang="en-US" sz="1000" dirty="0"/>
                <a:t>No SQL DB</a:t>
              </a:r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635628" y="3149752"/>
              <a:ext cx="122639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474720" y="2692182"/>
              <a:ext cx="182880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565165" y="1937416"/>
              <a:ext cx="752559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4001835" y="3091139"/>
              <a:ext cx="336166" cy="211280"/>
              <a:chOff x="6065519" y="3608294"/>
              <a:chExt cx="551421" cy="296109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6065519" y="3904403"/>
                <a:ext cx="551421" cy="0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068554" y="3608294"/>
                <a:ext cx="0" cy="2927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Folded Corner 39"/>
            <p:cNvSpPr/>
            <p:nvPr/>
          </p:nvSpPr>
          <p:spPr>
            <a:xfrm>
              <a:off x="212771" y="1233382"/>
              <a:ext cx="583719" cy="831465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Open Source Data</a:t>
              </a:r>
            </a:p>
          </p:txBody>
        </p:sp>
        <p:sp>
          <p:nvSpPr>
            <p:cNvPr id="41" name="Folded Corner 40"/>
            <p:cNvSpPr/>
            <p:nvPr/>
          </p:nvSpPr>
          <p:spPr>
            <a:xfrm>
              <a:off x="212772" y="2180640"/>
              <a:ext cx="592194" cy="831465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Real  Data Stream</a:t>
              </a:r>
            </a:p>
          </p:txBody>
        </p:sp>
        <p:sp>
          <p:nvSpPr>
            <p:cNvPr id="42" name="Folded Corner 41"/>
            <p:cNvSpPr/>
            <p:nvPr/>
          </p:nvSpPr>
          <p:spPr>
            <a:xfrm>
              <a:off x="212772" y="3160221"/>
              <a:ext cx="592193" cy="831465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Just In Time Feed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139019" y="1788810"/>
              <a:ext cx="274320" cy="0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581726" y="3938896"/>
              <a:ext cx="15608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633737" y="3747531"/>
              <a:ext cx="685800" cy="0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 rot="16200000">
              <a:off x="584642" y="2530740"/>
              <a:ext cx="2765987" cy="447703"/>
            </a:xfrm>
            <a:prstGeom prst="roundRect">
              <a:avLst>
                <a:gd name="adj" fmla="val 29094"/>
              </a:avLst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/>
                <a:t>Data Pipeline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1578780" y="1607575"/>
              <a:ext cx="15608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98689" y="4587649"/>
              <a:ext cx="299286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2439364" y="1372804"/>
              <a:ext cx="978636" cy="929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dirty="0"/>
            </a:p>
            <a:p>
              <a:pPr algn="ctr"/>
              <a:r>
                <a:rPr lang="en-US" sz="1000" dirty="0"/>
                <a:t>Data Storage </a:t>
              </a:r>
            </a:p>
            <a:p>
              <a:pPr algn="ctr"/>
              <a:endParaRPr lang="en-IN" sz="100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299422" y="1727974"/>
              <a:ext cx="667190" cy="3064145"/>
              <a:chOff x="6506183" y="3574385"/>
              <a:chExt cx="667190" cy="275021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6506183" y="3574385"/>
                <a:ext cx="649224" cy="85791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Custom App</a:t>
                </a:r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6524149" y="4472322"/>
                <a:ext cx="649224" cy="100338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Third Party Apps</a:t>
                </a:r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6524149" y="5521298"/>
                <a:ext cx="649224" cy="80330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BI Tools</a:t>
                </a:r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</p:txBody>
          </p:sp>
          <p:pic>
            <p:nvPicPr>
              <p:cNvPr id="55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400" y="3962400"/>
                <a:ext cx="429853" cy="3826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3693" y="5029200"/>
                <a:ext cx="402907" cy="353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400" y="5943600"/>
                <a:ext cx="517179" cy="226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1" name="Rounded Rectangle 50"/>
            <p:cNvSpPr/>
            <p:nvPr/>
          </p:nvSpPr>
          <p:spPr>
            <a:xfrm rot="16200000">
              <a:off x="1461534" y="3265674"/>
              <a:ext cx="975501" cy="287394"/>
            </a:xfrm>
            <a:prstGeom prst="roundRect">
              <a:avLst>
                <a:gd name="adj" fmla="val 29094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Event </a:t>
              </a:r>
            </a:p>
            <a:p>
              <a:pPr algn="ctr"/>
              <a:r>
                <a:rPr lang="en-US" sz="1200" dirty="0"/>
                <a:t>Processing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909178" y="586261"/>
            <a:ext cx="31751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800" b="1" dirty="0"/>
              <a:t>Data Streaming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 Accept All formats - CSV, LOG, TEXT, Video, Binary etc.  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Supporting Different connectors - JDBC, ODBC, FTP </a:t>
            </a:r>
            <a:r>
              <a:rPr lang="en-US" sz="800" dirty="0" err="1"/>
              <a:t>etc</a:t>
            </a:r>
            <a:endParaRPr lang="en-US" sz="800" dirty="0"/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Various Types of Syncs - PULL , PUSH and POLLING. Can load data in full or incremental.</a:t>
            </a:r>
          </a:p>
          <a:p>
            <a:pPr marL="0" lvl="1"/>
            <a:r>
              <a:rPr lang="en-US" sz="800" b="1" dirty="0"/>
              <a:t>Data Manager</a:t>
            </a:r>
          </a:p>
          <a:p>
            <a:pPr marL="0" lvl="2"/>
            <a:r>
              <a:rPr lang="en-US" sz="800" i="1" u="sng" dirty="0"/>
              <a:t>Data Pipeline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Contextual Tagging for ease of search.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Data Cleansing and Scrubbing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Scheduled processing &amp; transformations</a:t>
            </a:r>
          </a:p>
          <a:p>
            <a:pPr marL="0" lvl="2"/>
            <a:r>
              <a:rPr lang="en-US" sz="800" i="1" u="sng" dirty="0"/>
              <a:t>Storage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Format / Schema free storage. 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Automatic backup to shadow clusters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Fault tolerant</a:t>
            </a:r>
          </a:p>
          <a:p>
            <a:pPr marL="0" lvl="2"/>
            <a:r>
              <a:rPr lang="en-US" sz="800" i="1" u="sng" dirty="0"/>
              <a:t>Data Governance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Data lifecycle management.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Easily manipulate and transforms data</a:t>
            </a:r>
          </a:p>
          <a:p>
            <a:pPr marL="171450" lvl="1" indent="-171450">
              <a:buBlip>
                <a:blip r:embed="rId5"/>
              </a:buBlip>
            </a:pPr>
            <a:r>
              <a:rPr lang="en-US" sz="800" dirty="0"/>
              <a:t>Ensure data quality (eliminate duplicates , monitor the completeness &amp; accuracy)</a:t>
            </a:r>
          </a:p>
          <a:p>
            <a:pPr marL="0" lvl="2"/>
            <a:r>
              <a:rPr lang="en-US" sz="800" i="1" u="sng" dirty="0"/>
              <a:t>Archive Data Processor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Predefined APIs to process the data with ease.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Processing stored data based on use case requirement</a:t>
            </a:r>
          </a:p>
          <a:p>
            <a:pPr marL="0" lvl="2"/>
            <a:r>
              <a:rPr lang="en-US" sz="800" i="1" u="sng" dirty="0"/>
              <a:t>Predictive  Analytics Cluster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Predict the future with past data.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Capable of doing Text &amp; Image Processing. 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Clustered Servers for train very large volumes of data</a:t>
            </a:r>
          </a:p>
          <a:p>
            <a:pPr marL="0" lvl="2"/>
            <a:r>
              <a:rPr lang="en-US" sz="800" i="1" u="sng" dirty="0"/>
              <a:t>Data Security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Contains Permission Management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Role Based access to Data sets and Services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Flexible to integrate with existing Directory services</a:t>
            </a:r>
          </a:p>
          <a:p>
            <a:pPr marL="0" lvl="1"/>
            <a:r>
              <a:rPr lang="en-US" sz="800" b="1" dirty="0"/>
              <a:t>Data Service</a:t>
            </a:r>
          </a:p>
          <a:p>
            <a:pPr marL="228600" lvl="2" indent="-228600">
              <a:buBlip>
                <a:blip r:embed="rId5"/>
              </a:buBlip>
            </a:pPr>
            <a:r>
              <a:rPr lang="en-US" sz="800" dirty="0"/>
              <a:t>Processed data can be published in different forms - SOAP,REST, SQL, Streams etc.</a:t>
            </a: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61965"/>
              </p:ext>
            </p:extLst>
          </p:nvPr>
        </p:nvGraphicFramePr>
        <p:xfrm>
          <a:off x="158420" y="657740"/>
          <a:ext cx="5721726" cy="304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153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30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43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noFill/>
                          </a:ln>
                        </a:rPr>
                        <a:t>Producers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ln>
                            <a:noFill/>
                          </a:ln>
                        </a:rPr>
                        <a:t>Management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n>
                            <a:noFill/>
                          </a:ln>
                        </a:rPr>
                        <a:t>Consumers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-78377" y="4601861"/>
            <a:ext cx="1849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100" i="1" dirty="0"/>
              <a:t>Easy to Customize and fine tune</a:t>
            </a:r>
            <a:endParaRPr lang="en-IN" sz="11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2917091" y="4693994"/>
            <a:ext cx="348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IN" sz="1100" i="1" dirty="0"/>
              <a:t>Easily Re-sizeable (small to medium to very large)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32380" y="4663058"/>
            <a:ext cx="1560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100" i="1" dirty="0"/>
              <a:t>Cloud Deployable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651543" y="4691534"/>
            <a:ext cx="349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en-US" sz="1100" i="1" dirty="0"/>
              <a:t>Hassel-Free integration with existing Systems like  DW, AD </a:t>
            </a:r>
            <a:r>
              <a:rPr lang="en-US" sz="1100" i="1" dirty="0" err="1"/>
              <a:t>etc</a:t>
            </a:r>
            <a:endParaRPr lang="en-US" sz="1100" i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64208">
            <a:off x="4611273" y="12551940"/>
            <a:ext cx="181477" cy="45719"/>
          </a:xfrm>
          <a:prstGeom prst="rect">
            <a:avLst/>
          </a:prstGeom>
        </p:spPr>
      </p:pic>
      <p:pic>
        <p:nvPicPr>
          <p:cNvPr id="67" name="Picture 8" descr="Image result for apache stor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64208">
            <a:off x="3097323" y="8210349"/>
            <a:ext cx="8174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MapReduce</a:t>
            </a:r>
            <a:r>
              <a:rPr lang="en-US" dirty="0"/>
              <a:t> is a programming model, and an associated implementation for processing and generating large data sets with parallel and distributed algorithms on a cluster.</a:t>
            </a:r>
          </a:p>
          <a:p>
            <a:pPr lvl="1"/>
            <a:endParaRPr lang="en-US" dirty="0"/>
          </a:p>
          <a:p>
            <a:r>
              <a:rPr lang="en-US" dirty="0" err="1"/>
              <a:t>MapReduce</a:t>
            </a:r>
            <a:r>
              <a:rPr lang="en-US" dirty="0"/>
              <a:t> operation includes:</a:t>
            </a:r>
          </a:p>
          <a:p>
            <a:pPr lvl="1"/>
            <a:r>
              <a:rPr lang="en-US" dirty="0"/>
              <a:t>Specify computation in terms of map and reduce function</a:t>
            </a:r>
          </a:p>
          <a:p>
            <a:pPr lvl="1"/>
            <a:r>
              <a:rPr lang="en-US" dirty="0"/>
              <a:t>Parallel computation across large-scale clusters of machines</a:t>
            </a:r>
          </a:p>
          <a:p>
            <a:pPr lvl="1"/>
            <a:r>
              <a:rPr lang="en-US" dirty="0"/>
              <a:t>Handle machine failures and performance issues</a:t>
            </a:r>
          </a:p>
          <a:p>
            <a:pPr lvl="1"/>
            <a:r>
              <a:rPr lang="en-US" dirty="0"/>
              <a:t>Ensure efficient communication between the nodes</a:t>
            </a:r>
          </a:p>
          <a:p>
            <a:pPr lvl="1"/>
            <a:endParaRPr lang="en-US" dirty="0"/>
          </a:p>
          <a:p>
            <a:r>
              <a:rPr lang="en-US" dirty="0" err="1"/>
              <a:t>MapReduce</a:t>
            </a:r>
            <a:r>
              <a:rPr lang="en-US" dirty="0"/>
              <a:t> can be applied to significantly large datasets when compared to “commodity”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 -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409950"/>
            <a:ext cx="86106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Step 1 – Input splitting: Each poll booth’s ballot papers are counted by a teller</a:t>
            </a:r>
          </a:p>
          <a:p>
            <a:r>
              <a:rPr lang="en-US" dirty="0"/>
              <a:t>Step 2 – Map method: Teller of all booths counts the ballot papers in parallel</a:t>
            </a:r>
          </a:p>
          <a:p>
            <a:r>
              <a:rPr lang="en-US" dirty="0"/>
              <a:t>Step 3 – Reduce method: The ballot count of each booth under the assembly and parliament seat positions is found and the total count for the candidate in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742950"/>
            <a:ext cx="83629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 </a:t>
            </a:r>
            <a:r>
              <a:rPr lang="en-US" dirty="0"/>
              <a:t>–</a:t>
            </a:r>
            <a:r>
              <a:rPr/>
              <a:t> Analogy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144780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Conclusion:</a:t>
            </a:r>
          </a:p>
          <a:p>
            <a:pPr>
              <a:buNone/>
            </a:pPr>
            <a:r>
              <a:rPr lang="en-US" dirty="0"/>
              <a:t>	The key reason to perform mapping and reducing is to speed up the execution of a specific process by splitting the process into a number of tasks, thus enabling parallel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419349"/>
            <a:ext cx="7315200" cy="224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– Data Flow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95350"/>
            <a:ext cx="6629400" cy="37345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8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 -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Refers to providing data for which the </a:t>
            </a:r>
            <a:r>
              <a:rPr lang="en-US" dirty="0" err="1"/>
              <a:t>MapReduce</a:t>
            </a:r>
            <a:r>
              <a:rPr lang="en-US" dirty="0"/>
              <a:t> process is to be performed</a:t>
            </a:r>
          </a:p>
          <a:p>
            <a:r>
              <a:rPr lang="en-US" dirty="0"/>
              <a:t>Splitting</a:t>
            </a:r>
          </a:p>
          <a:p>
            <a:pPr lvl="1"/>
            <a:r>
              <a:rPr lang="en-US" dirty="0"/>
              <a:t>Refers to converting a job submitted the client into a number of tasks</a:t>
            </a:r>
          </a:p>
          <a:p>
            <a:r>
              <a:rPr lang="en-US" dirty="0"/>
              <a:t>Mapping</a:t>
            </a:r>
          </a:p>
          <a:p>
            <a:pPr lvl="1"/>
            <a:r>
              <a:rPr lang="en-US" dirty="0"/>
              <a:t>Refers to generating key value pair for the input</a:t>
            </a:r>
          </a:p>
          <a:p>
            <a:r>
              <a:rPr lang="en-US" dirty="0"/>
              <a:t>Combining</a:t>
            </a:r>
          </a:p>
          <a:p>
            <a:pPr lvl="1"/>
            <a:r>
              <a:rPr lang="en-US" dirty="0"/>
              <a:t>Refers to combining the output of all the </a:t>
            </a:r>
            <a:r>
              <a:rPr lang="en-US" dirty="0" err="1"/>
              <a:t>Mappers</a:t>
            </a:r>
            <a:endParaRPr lang="en-US" dirty="0"/>
          </a:p>
          <a:p>
            <a:r>
              <a:rPr lang="en-US" dirty="0"/>
              <a:t>Shuffling</a:t>
            </a:r>
          </a:p>
          <a:p>
            <a:pPr lvl="1"/>
            <a:r>
              <a:rPr lang="en-US" dirty="0"/>
              <a:t>Refers to sorting the data based on the keys</a:t>
            </a:r>
          </a:p>
          <a:p>
            <a:r>
              <a:rPr lang="en-US" dirty="0"/>
              <a:t>Reducing</a:t>
            </a:r>
          </a:p>
          <a:p>
            <a:pPr lvl="1"/>
            <a:r>
              <a:rPr lang="en-US" dirty="0"/>
              <a:t>The data is reduced based on the repeated keys by incrementing the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MapReduce -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submits the job to the Job Tracker.</a:t>
            </a:r>
          </a:p>
          <a:p>
            <a:r>
              <a:rPr lang="en-US" dirty="0"/>
              <a:t>Job Tracker asks </a:t>
            </a:r>
            <a:r>
              <a:rPr lang="en-US" dirty="0" err="1"/>
              <a:t>NameNode</a:t>
            </a:r>
            <a:r>
              <a:rPr lang="en-US" dirty="0"/>
              <a:t> the location of data.</a:t>
            </a:r>
          </a:p>
          <a:p>
            <a:r>
              <a:rPr lang="en-US" dirty="0"/>
              <a:t>As per the reply from </a:t>
            </a:r>
            <a:r>
              <a:rPr lang="en-US" dirty="0" err="1"/>
              <a:t>NameNode</a:t>
            </a:r>
            <a:r>
              <a:rPr lang="en-US" dirty="0"/>
              <a:t>, the Job Tracker ask respective Task Tracker to execute the task on their data.</a:t>
            </a:r>
          </a:p>
          <a:p>
            <a:r>
              <a:rPr lang="en-US" dirty="0"/>
              <a:t>All the results are stored on some </a:t>
            </a:r>
            <a:r>
              <a:rPr lang="en-US" dirty="0" err="1"/>
              <a:t>DataNode</a:t>
            </a:r>
            <a:r>
              <a:rPr lang="en-US" dirty="0"/>
              <a:t> and the </a:t>
            </a:r>
            <a:r>
              <a:rPr lang="en-US" dirty="0" err="1"/>
              <a:t>NameNode</a:t>
            </a:r>
            <a:r>
              <a:rPr lang="en-US" dirty="0"/>
              <a:t> is informed about the same.</a:t>
            </a:r>
          </a:p>
          <a:p>
            <a:r>
              <a:rPr lang="en-US" dirty="0"/>
              <a:t>The Task Tracker inform the job completion and progress to Job Tracker.</a:t>
            </a:r>
          </a:p>
          <a:p>
            <a:r>
              <a:rPr lang="en-US" dirty="0"/>
              <a:t>The Job Tracker inform the completion to client.</a:t>
            </a:r>
          </a:p>
          <a:p>
            <a:r>
              <a:rPr lang="en-US" dirty="0"/>
              <a:t>Client contacts the </a:t>
            </a:r>
            <a:r>
              <a:rPr lang="en-US" dirty="0" err="1"/>
              <a:t>NameNode</a:t>
            </a:r>
            <a:r>
              <a:rPr lang="en-US" dirty="0"/>
              <a:t> and retrieve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17375E"/>
                </a:solidFill>
                <a:ea typeface="DejaVu Sans"/>
              </a:rPr>
              <a:t>Map 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10600" cy="381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A massively scalable, parallel processing framework that works with HDFS.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/>
        </p:blipFill>
        <p:spPr>
          <a:xfrm>
            <a:off x="381000" y="1352550"/>
            <a:ext cx="7904520" cy="327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works on three configurations: standalone, </a:t>
            </a:r>
            <a:r>
              <a:rPr lang="en-US" dirty="0" err="1"/>
              <a:t>pseodo</a:t>
            </a:r>
            <a:r>
              <a:rPr lang="en-US" dirty="0"/>
              <a:t>-distributed and fully distributed mode.</a:t>
            </a:r>
          </a:p>
          <a:p>
            <a:endParaRPr lang="en-US" dirty="0"/>
          </a:p>
          <a:p>
            <a:r>
              <a:rPr lang="en-US" dirty="0"/>
              <a:t>The two core components of Apache Hadoop are HDFS and </a:t>
            </a:r>
            <a:r>
              <a:rPr lang="en-US" dirty="0" err="1"/>
              <a:t>MapReduce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HDFS layer contains </a:t>
            </a:r>
            <a:r>
              <a:rPr lang="en-US" dirty="0" err="1"/>
              <a:t>NameNode</a:t>
            </a:r>
            <a:r>
              <a:rPr lang="en-US" dirty="0"/>
              <a:t>, secondary </a:t>
            </a:r>
            <a:r>
              <a:rPr lang="en-US" dirty="0" err="1"/>
              <a:t>NameNode</a:t>
            </a:r>
            <a:r>
              <a:rPr lang="en-US" dirty="0"/>
              <a:t> and </a:t>
            </a:r>
            <a:r>
              <a:rPr lang="en-US" dirty="0" err="1"/>
              <a:t>DataNode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HDFS can be used to handle Big Data sets with its inherent features of fault-tolerance, high throughput and streaming data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cs typeface="Times New Roman" pitchFamily="18" charset="0"/>
              </a:rPr>
              <a:t>Hadoop site : </a:t>
            </a:r>
            <a:r>
              <a:rPr lang="en-US" dirty="0">
                <a:cs typeface="Times New Roman" pitchFamily="18" charset="0"/>
                <a:hlinkClick r:id="rId2"/>
              </a:rPr>
              <a:t>https://hadoop.apache.org/</a:t>
            </a:r>
            <a:endParaRPr lang="en-US" dirty="0">
              <a:cs typeface="Times New Roman" pitchFamily="18" charset="0"/>
            </a:endParaRPr>
          </a:p>
          <a:p>
            <a:endParaRPr lang="en-US" dirty="0">
              <a:cs typeface="Times New Roman" pitchFamily="18" charset="0"/>
            </a:endParaRPr>
          </a:p>
          <a:p>
            <a:r>
              <a:rPr lang="en-US" dirty="0">
                <a:cs typeface="Times New Roman" pitchFamily="18" charset="0"/>
              </a:rPr>
              <a:t>Downloading Hadoop : </a:t>
            </a:r>
            <a:r>
              <a:rPr lang="en-US" dirty="0">
                <a:cs typeface="Times New Roman" pitchFamily="18" charset="0"/>
                <a:hlinkClick r:id="rId3"/>
              </a:rPr>
              <a:t>http://www.apache.org/dyn/closer.cgi/hadoop/</a:t>
            </a:r>
            <a:endParaRPr lang="en-US" dirty="0">
              <a:cs typeface="Times New Roman" pitchFamily="18" charset="0"/>
            </a:endParaRPr>
          </a:p>
          <a:p>
            <a:endParaRPr lang="en-US" dirty="0">
              <a:cs typeface="Times New Roman" pitchFamily="18" charset="0"/>
            </a:endParaRPr>
          </a:p>
          <a:p>
            <a:endParaRPr lang="en-US" dirty="0">
              <a:cs typeface="Times New Roman" pitchFamily="18" charset="0"/>
            </a:endParaRPr>
          </a:p>
          <a:p>
            <a:pPr>
              <a:buNone/>
            </a:pPr>
            <a:r>
              <a:rPr lang="en-US" b="1" dirty="0">
                <a:cs typeface="Times New Roman" pitchFamily="18" charset="0"/>
              </a:rPr>
              <a:t>Documentation:</a:t>
            </a:r>
          </a:p>
          <a:p>
            <a:endParaRPr lang="en-US" dirty="0">
              <a:cs typeface="Times New Roman" pitchFamily="18" charset="0"/>
            </a:endParaRPr>
          </a:p>
          <a:p>
            <a:r>
              <a:rPr lang="en-US" dirty="0">
                <a:cs typeface="Times New Roman" pitchFamily="18" charset="0"/>
              </a:rPr>
              <a:t>HDFS : </a:t>
            </a:r>
            <a:r>
              <a:rPr lang="en-US" dirty="0">
                <a:cs typeface="Times New Roman" pitchFamily="18" charset="0"/>
                <a:hlinkClick r:id="rId4"/>
              </a:rPr>
              <a:t>https://hadoop.apache.org/docs/r1.2.1/hdfs_design.html</a:t>
            </a:r>
            <a:endParaRPr lang="en-US" dirty="0">
              <a:cs typeface="Times New Roman" pitchFamily="18" charset="0"/>
            </a:endParaRPr>
          </a:p>
          <a:p>
            <a:endParaRPr lang="en-US" dirty="0">
              <a:cs typeface="Times New Roman" pitchFamily="18" charset="0"/>
            </a:endParaRPr>
          </a:p>
          <a:p>
            <a:r>
              <a:rPr lang="en-US" dirty="0">
                <a:cs typeface="Times New Roman" pitchFamily="18" charset="0"/>
              </a:rPr>
              <a:t>Yarn : </a:t>
            </a:r>
            <a:r>
              <a:rPr lang="en-US" dirty="0">
                <a:cs typeface="Times New Roman" pitchFamily="18" charset="0"/>
                <a:hlinkClick r:id="rId5"/>
              </a:rPr>
              <a:t>http://hadoop.apache.org/docs/current/hadoop-yarn/hadoop-yarn-site/YARN.html</a:t>
            </a:r>
            <a:endParaRPr lang="en-US" dirty="0">
              <a:cs typeface="Times New Roman" pitchFamily="18" charset="0"/>
            </a:endParaRPr>
          </a:p>
          <a:p>
            <a:endParaRPr lang="en-US" dirty="0">
              <a:cs typeface="Times New Roman" pitchFamily="18" charset="0"/>
            </a:endParaRPr>
          </a:p>
          <a:p>
            <a:r>
              <a:rPr lang="en-US" dirty="0" err="1">
                <a:cs typeface="Times New Roman" pitchFamily="18" charset="0"/>
              </a:rPr>
              <a:t>MapReduce</a:t>
            </a:r>
            <a:r>
              <a:rPr lang="en-US" dirty="0">
                <a:cs typeface="Times New Roman" pitchFamily="18" charset="0"/>
              </a:rPr>
              <a:t> : </a:t>
            </a:r>
            <a:r>
              <a:rPr lang="en-US" dirty="0">
                <a:cs typeface="Times New Roman" pitchFamily="18" charset="0"/>
                <a:hlinkClick r:id="rId6"/>
              </a:rPr>
              <a:t>http://hadoop.apache.org/docs/r1.2.1/mapred_tutorial.html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Data Ecosystem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0" y="1962149"/>
            <a:ext cx="6273357" cy="474822"/>
            <a:chOff x="228600" y="2160132"/>
            <a:chExt cx="8616871" cy="896327"/>
          </a:xfrm>
        </p:grpSpPr>
        <p:grpSp>
          <p:nvGrpSpPr>
            <p:cNvPr id="6" name="Group 5"/>
            <p:cNvGrpSpPr/>
            <p:nvPr/>
          </p:nvGrpSpPr>
          <p:grpSpPr>
            <a:xfrm>
              <a:off x="438241" y="2160132"/>
              <a:ext cx="8407230" cy="813486"/>
              <a:chOff x="567636" y="1219200"/>
              <a:chExt cx="8407230" cy="941172"/>
            </a:xfrm>
          </p:grpSpPr>
          <p:grpSp>
            <p:nvGrpSpPr>
              <p:cNvPr id="9" name="Group 2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28600" y="2591665"/>
              <a:ext cx="1840298" cy="464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</a:t>
              </a:r>
              <a:r>
                <a:rPr lang="en-US" sz="1000" b="1" dirty="0"/>
                <a:t> </a:t>
              </a:r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Processing</a:t>
              </a:r>
            </a:p>
          </p:txBody>
        </p:sp>
        <p:pic>
          <p:nvPicPr>
            <p:cNvPr id="8" name="Picture 8" descr="http://neobuzz.net/template2/img/web-stats-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62" y="2225995"/>
              <a:ext cx="731520" cy="47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2080405" y="2270495"/>
              <a:ext cx="999355" cy="592760"/>
            </a:xfrm>
            <a:prstGeom prst="roundRect">
              <a:avLst/>
            </a:prstGeom>
            <a:no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endParaRPr lang="en-US" sz="105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1" name="Group 9"/>
            <p:cNvGrpSpPr/>
            <p:nvPr/>
          </p:nvGrpSpPr>
          <p:grpSpPr>
            <a:xfrm>
              <a:off x="3432955" y="2270495"/>
              <a:ext cx="999354" cy="592760"/>
              <a:chOff x="3432955" y="2270495"/>
              <a:chExt cx="999354" cy="592760"/>
            </a:xfrm>
            <a:noFill/>
          </p:grpSpPr>
          <p:sp>
            <p:nvSpPr>
              <p:cNvPr id="17" name="Rounded Rectangle 16"/>
              <p:cNvSpPr>
                <a:spLocks/>
              </p:cNvSpPr>
              <p:nvPr/>
            </p:nvSpPr>
            <p:spPr>
              <a:xfrm>
                <a:off x="343295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8" name="Picture 7" descr="D:\Reading Materials\Hadoop2\M2M\TPR\Images\FW spark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70268" y="2392880"/>
                <a:ext cx="587730" cy="347990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10"/>
            <p:cNvGrpSpPr/>
            <p:nvPr/>
          </p:nvGrpSpPr>
          <p:grpSpPr>
            <a:xfrm>
              <a:off x="4785505" y="2270495"/>
              <a:ext cx="999354" cy="592760"/>
              <a:chOff x="4785505" y="2270495"/>
              <a:chExt cx="999354" cy="592760"/>
            </a:xfrm>
            <a:noFill/>
          </p:grpSpPr>
          <p:sp>
            <p:nvSpPr>
              <p:cNvPr id="15" name="Rounded Rectangle 14"/>
              <p:cNvSpPr>
                <a:spLocks/>
              </p:cNvSpPr>
              <p:nvPr/>
            </p:nvSpPr>
            <p:spPr>
              <a:xfrm>
                <a:off x="4785505" y="2270495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6" name="Picture 9" descr="D:\Reading Materials\Hadoop2\M2M\TPR\Images\FW storm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930582" y="2422979"/>
                <a:ext cx="673861" cy="277224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11"/>
            <p:cNvGrpSpPr/>
            <p:nvPr/>
          </p:nvGrpSpPr>
          <p:grpSpPr>
            <a:xfrm>
              <a:off x="6138054" y="2270497"/>
              <a:ext cx="1100945" cy="592760"/>
              <a:chOff x="6138054" y="2270497"/>
              <a:chExt cx="1100945" cy="592760"/>
            </a:xfrm>
            <a:noFill/>
          </p:grpSpPr>
          <p:sp>
            <p:nvSpPr>
              <p:cNvPr id="13" name="Rounded Rectangle 12"/>
              <p:cNvSpPr>
                <a:spLocks/>
              </p:cNvSpPr>
              <p:nvPr/>
            </p:nvSpPr>
            <p:spPr>
              <a:xfrm>
                <a:off x="6138054" y="2270497"/>
                <a:ext cx="1100945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2385" y="2433308"/>
                <a:ext cx="855024" cy="307562"/>
              </a:xfrm>
              <a:prstGeom prst="rect">
                <a:avLst/>
              </a:prstGeom>
              <a:noFill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1489808" y="1276350"/>
            <a:ext cx="6183022" cy="457200"/>
            <a:chOff x="380360" y="1295400"/>
            <a:chExt cx="8465111" cy="863062"/>
          </a:xfrm>
        </p:grpSpPr>
        <p:grpSp>
          <p:nvGrpSpPr>
            <p:cNvPr id="26" name="Group 25"/>
            <p:cNvGrpSpPr/>
            <p:nvPr/>
          </p:nvGrpSpPr>
          <p:grpSpPr>
            <a:xfrm>
              <a:off x="438241" y="1295400"/>
              <a:ext cx="8407230" cy="813486"/>
              <a:chOff x="567636" y="1219200"/>
              <a:chExt cx="8407230" cy="941172"/>
            </a:xfrm>
          </p:grpSpPr>
          <p:grpSp>
            <p:nvGrpSpPr>
              <p:cNvPr id="28" name="Group 4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800" b="1" dirty="0"/>
                </a:p>
              </p:txBody>
            </p:sp>
          </p:grpSp>
          <p:cxnSp>
            <p:nvCxnSpPr>
              <p:cNvPr id="42" name="Straight Connector 4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380360" y="1751766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Store</a:t>
              </a:r>
            </a:p>
          </p:txBody>
        </p:sp>
        <p:grpSp>
          <p:nvGrpSpPr>
            <p:cNvPr id="29" name="Group 27"/>
            <p:cNvGrpSpPr/>
            <p:nvPr/>
          </p:nvGrpSpPr>
          <p:grpSpPr>
            <a:xfrm>
              <a:off x="2080405" y="1433387"/>
              <a:ext cx="999354" cy="592760"/>
              <a:chOff x="2080405" y="1433387"/>
              <a:chExt cx="999354" cy="592760"/>
            </a:xfrm>
            <a:noFill/>
          </p:grpSpPr>
          <p:sp>
            <p:nvSpPr>
              <p:cNvPr id="39" name="Rounded Rectangle 38"/>
              <p:cNvSpPr>
                <a:spLocks/>
              </p:cNvSpPr>
              <p:nvPr/>
            </p:nvSpPr>
            <p:spPr>
              <a:xfrm>
                <a:off x="2080405" y="143338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40" name="Picture 10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6406" y="1565893"/>
                <a:ext cx="764045" cy="357534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</p:pic>
        </p:grpSp>
        <p:grpSp>
          <p:nvGrpSpPr>
            <p:cNvPr id="30" name="Group 28"/>
            <p:cNvGrpSpPr/>
            <p:nvPr/>
          </p:nvGrpSpPr>
          <p:grpSpPr>
            <a:xfrm>
              <a:off x="3432955" y="1405763"/>
              <a:ext cx="999354" cy="592760"/>
              <a:chOff x="3432955" y="1405763"/>
              <a:chExt cx="999354" cy="592760"/>
            </a:xfrm>
            <a:noFill/>
          </p:grpSpPr>
          <p:sp>
            <p:nvSpPr>
              <p:cNvPr id="37" name="Rounded Rectangle 36"/>
              <p:cNvSpPr>
                <a:spLocks/>
              </p:cNvSpPr>
              <p:nvPr/>
            </p:nvSpPr>
            <p:spPr>
              <a:xfrm>
                <a:off x="34329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024" y="1576804"/>
                <a:ext cx="748569" cy="29675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1" name="Group 29"/>
            <p:cNvGrpSpPr/>
            <p:nvPr/>
          </p:nvGrpSpPr>
          <p:grpSpPr>
            <a:xfrm>
              <a:off x="6138055" y="1405763"/>
              <a:ext cx="999354" cy="592760"/>
              <a:chOff x="6138055" y="1405763"/>
              <a:chExt cx="999354" cy="592760"/>
            </a:xfrm>
            <a:noFill/>
          </p:grpSpPr>
          <p:sp>
            <p:nvSpPr>
              <p:cNvPr id="35" name="Rounded Rectangle 34"/>
              <p:cNvSpPr>
                <a:spLocks/>
              </p:cNvSpPr>
              <p:nvPr/>
            </p:nvSpPr>
            <p:spPr>
              <a:xfrm>
                <a:off x="613805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6" name="Picture 3" descr="D:\Reading Materials\Hadoop2\M2M\TPR\Images\DB cassandra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203944" y="1582218"/>
                <a:ext cx="892956" cy="254271"/>
              </a:xfrm>
              <a:prstGeom prst="rect">
                <a:avLst/>
              </a:prstGeom>
              <a:grpFill/>
            </p:spPr>
          </p:pic>
        </p:grpSp>
        <p:grpSp>
          <p:nvGrpSpPr>
            <p:cNvPr id="41" name="Group 30"/>
            <p:cNvGrpSpPr/>
            <p:nvPr/>
          </p:nvGrpSpPr>
          <p:grpSpPr>
            <a:xfrm>
              <a:off x="4785505" y="1405763"/>
              <a:ext cx="999354" cy="592760"/>
              <a:chOff x="4785505" y="1405763"/>
              <a:chExt cx="999354" cy="592760"/>
            </a:xfrm>
            <a:noFill/>
          </p:grpSpPr>
          <p:sp>
            <p:nvSpPr>
              <p:cNvPr id="33" name="Rounded Rectangle 32"/>
              <p:cNvSpPr>
                <a:spLocks/>
              </p:cNvSpPr>
              <p:nvPr/>
            </p:nvSpPr>
            <p:spPr>
              <a:xfrm>
                <a:off x="4785505" y="1405763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4" name="Picture 8" descr="D:\Reading Materials\Hadoop2\M2M\TPR\Images\DB mongodb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31068" y="1565892"/>
                <a:ext cx="911688" cy="297553"/>
              </a:xfrm>
              <a:prstGeom prst="rect">
                <a:avLst/>
              </a:prstGeom>
              <a:grpFill/>
            </p:spPr>
          </p:pic>
        </p:grpSp>
        <p:pic>
          <p:nvPicPr>
            <p:cNvPr id="32" name="Picture 9" descr="http://gestisoft.com/wp-content/uploads/2013/05/data_extracting.gi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44" y="1377670"/>
              <a:ext cx="809624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1377916" y="3181350"/>
            <a:ext cx="6330607" cy="457200"/>
            <a:chOff x="228600" y="3024866"/>
            <a:chExt cx="8616786" cy="971710"/>
          </a:xfrm>
        </p:grpSpPr>
        <p:grpSp>
          <p:nvGrpSpPr>
            <p:cNvPr id="46" name="Group 45"/>
            <p:cNvGrpSpPr/>
            <p:nvPr/>
          </p:nvGrpSpPr>
          <p:grpSpPr>
            <a:xfrm>
              <a:off x="438156" y="3024866"/>
              <a:ext cx="8407230" cy="857936"/>
              <a:chOff x="567636" y="1219200"/>
              <a:chExt cx="8407230" cy="941172"/>
            </a:xfrm>
          </p:grpSpPr>
          <p:grpSp>
            <p:nvGrpSpPr>
              <p:cNvPr id="48" name="Group 60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62" name="Straight Connector 61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28600" y="3538682"/>
              <a:ext cx="1676400" cy="45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Data Services</a:t>
              </a:r>
            </a:p>
          </p:txBody>
        </p:sp>
        <p:grpSp>
          <p:nvGrpSpPr>
            <p:cNvPr id="49" name="Group 47"/>
            <p:cNvGrpSpPr/>
            <p:nvPr/>
          </p:nvGrpSpPr>
          <p:grpSpPr>
            <a:xfrm>
              <a:off x="2068899" y="3143307"/>
              <a:ext cx="996696" cy="625149"/>
              <a:chOff x="2068899" y="3143307"/>
              <a:chExt cx="996696" cy="625149"/>
            </a:xfrm>
            <a:noFill/>
          </p:grpSpPr>
          <p:sp>
            <p:nvSpPr>
              <p:cNvPr id="59" name="Rounded Rectangle 58"/>
              <p:cNvSpPr>
                <a:spLocks/>
              </p:cNvSpPr>
              <p:nvPr/>
            </p:nvSpPr>
            <p:spPr>
              <a:xfrm>
                <a:off x="2068899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0" name="Picture 9" descr="D:\Reading Materials\Hadoop2\M2M\TPR\Images\MR hive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321347" y="3203526"/>
                <a:ext cx="476462" cy="512206"/>
              </a:xfrm>
              <a:prstGeom prst="rect">
                <a:avLst/>
              </a:prstGeom>
              <a:grpFill/>
            </p:spPr>
          </p:pic>
        </p:grpSp>
        <p:grpSp>
          <p:nvGrpSpPr>
            <p:cNvPr id="50" name="Group 48"/>
            <p:cNvGrpSpPr/>
            <p:nvPr/>
          </p:nvGrpSpPr>
          <p:grpSpPr>
            <a:xfrm>
              <a:off x="3426355" y="3143307"/>
              <a:ext cx="996696" cy="625149"/>
              <a:chOff x="3426355" y="3143307"/>
              <a:chExt cx="996696" cy="625149"/>
            </a:xfrm>
            <a:noFill/>
          </p:grpSpPr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3426355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8" name="Picture 5" descr="D:\Reading Materials\Hadoop2\M2M\TPR\Images\ST sqoop.jpe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77883" y="3306110"/>
                <a:ext cx="693639" cy="325311"/>
              </a:xfrm>
              <a:prstGeom prst="rect">
                <a:avLst/>
              </a:prstGeom>
              <a:grpFill/>
            </p:spPr>
          </p:pic>
        </p:grpSp>
        <p:grpSp>
          <p:nvGrpSpPr>
            <p:cNvPr id="52" name="Group 49"/>
            <p:cNvGrpSpPr/>
            <p:nvPr/>
          </p:nvGrpSpPr>
          <p:grpSpPr>
            <a:xfrm>
              <a:off x="4792883" y="3143307"/>
              <a:ext cx="996696" cy="625149"/>
              <a:chOff x="4792883" y="3143307"/>
              <a:chExt cx="996696" cy="625149"/>
            </a:xfrm>
            <a:noFill/>
          </p:grpSpPr>
          <p:sp>
            <p:nvSpPr>
              <p:cNvPr id="55" name="Rounded Rectangle 54"/>
              <p:cNvSpPr>
                <a:spLocks/>
              </p:cNvSpPr>
              <p:nvPr/>
            </p:nvSpPr>
            <p:spPr>
              <a:xfrm>
                <a:off x="4792883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8873" y="3330824"/>
                <a:ext cx="844716" cy="27422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64" y="3122852"/>
              <a:ext cx="871538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1" name="Group 51"/>
            <p:cNvGrpSpPr/>
            <p:nvPr/>
          </p:nvGrpSpPr>
          <p:grpSpPr>
            <a:xfrm>
              <a:off x="6139456" y="3143307"/>
              <a:ext cx="1755693" cy="625149"/>
              <a:chOff x="6139456" y="3143307"/>
              <a:chExt cx="1755693" cy="625149"/>
            </a:xfrm>
            <a:noFill/>
          </p:grpSpPr>
          <p:sp>
            <p:nvSpPr>
              <p:cNvPr id="53" name="Rounded Rectangle 52"/>
              <p:cNvSpPr>
                <a:spLocks/>
              </p:cNvSpPr>
              <p:nvPr/>
            </p:nvSpPr>
            <p:spPr>
              <a:xfrm>
                <a:off x="6139456" y="3143307"/>
                <a:ext cx="996696" cy="625149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4" name="Picture 11" descr="http://1.bp.blogspot.com/-YO2oRVpyzIk/VdIqwY5rCkI/AAAAAAAAAfI/RFr-iwRimbQ/s1600/zeppelin-bl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260" y="3186817"/>
                <a:ext cx="498889" cy="498888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65" name="Group 64"/>
          <p:cNvGrpSpPr/>
          <p:nvPr/>
        </p:nvGrpSpPr>
        <p:grpSpPr>
          <a:xfrm>
            <a:off x="1489808" y="666749"/>
            <a:ext cx="6183022" cy="457202"/>
            <a:chOff x="406406" y="3276600"/>
            <a:chExt cx="8438980" cy="863065"/>
          </a:xfrm>
        </p:grpSpPr>
        <p:grpSp>
          <p:nvGrpSpPr>
            <p:cNvPr id="66" name="Group 65"/>
            <p:cNvGrpSpPr/>
            <p:nvPr/>
          </p:nvGrpSpPr>
          <p:grpSpPr>
            <a:xfrm>
              <a:off x="438156" y="3276600"/>
              <a:ext cx="8407230" cy="813486"/>
              <a:chOff x="567636" y="1219200"/>
              <a:chExt cx="8407230" cy="941172"/>
            </a:xfrm>
          </p:grpSpPr>
          <p:grpSp>
            <p:nvGrpSpPr>
              <p:cNvPr id="68" name="Group 7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76" name="Straight Connector 7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406406" y="3732969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Streaming Engines</a:t>
              </a:r>
            </a:p>
          </p:txBody>
        </p:sp>
        <p:grpSp>
          <p:nvGrpSpPr>
            <p:cNvPr id="69" name="Group 67"/>
            <p:cNvGrpSpPr/>
            <p:nvPr/>
          </p:nvGrpSpPr>
          <p:grpSpPr>
            <a:xfrm>
              <a:off x="2080320" y="3386963"/>
              <a:ext cx="999354" cy="592760"/>
              <a:chOff x="2080320" y="4044412"/>
              <a:chExt cx="999354" cy="592760"/>
            </a:xfrm>
            <a:noFill/>
          </p:grpSpPr>
          <p:sp>
            <p:nvSpPr>
              <p:cNvPr id="73" name="Rounded Rectangle 72"/>
              <p:cNvSpPr>
                <a:spLocks/>
              </p:cNvSpPr>
              <p:nvPr/>
            </p:nvSpPr>
            <p:spPr>
              <a:xfrm>
                <a:off x="208032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4" name="Picture 2" descr="D:\Reading Materials\Hadoop2\M2M\TPR\Images\ST apache_flume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275113" y="4093839"/>
                <a:ext cx="588481" cy="509477"/>
              </a:xfrm>
              <a:prstGeom prst="rect">
                <a:avLst/>
              </a:prstGeom>
              <a:grpFill/>
            </p:spPr>
          </p:pic>
        </p:grpSp>
        <p:grpSp>
          <p:nvGrpSpPr>
            <p:cNvPr id="75" name="Group 68"/>
            <p:cNvGrpSpPr/>
            <p:nvPr/>
          </p:nvGrpSpPr>
          <p:grpSpPr>
            <a:xfrm>
              <a:off x="3432870" y="3386963"/>
              <a:ext cx="999354" cy="592760"/>
              <a:chOff x="3432870" y="4044412"/>
              <a:chExt cx="999354" cy="592760"/>
            </a:xfrm>
            <a:noFill/>
          </p:grpSpPr>
          <p:sp>
            <p:nvSpPr>
              <p:cNvPr id="71" name="Rounded Rectangle 70"/>
              <p:cNvSpPr>
                <a:spLocks/>
              </p:cNvSpPr>
              <p:nvPr/>
            </p:nvSpPr>
            <p:spPr>
              <a:xfrm>
                <a:off x="3432870" y="404441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2" name="Picture 3" descr="D:\Reading Materials\Hadoop2\M2M\TPR\Images\ST kafka.jpg"/>
              <p:cNvPicPr>
                <a:picLocks noChangeAspect="1" noChangeArrowheads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11858" y="4104213"/>
                <a:ext cx="650402" cy="474389"/>
              </a:xfrm>
              <a:prstGeom prst="rect">
                <a:avLst/>
              </a:prstGeom>
              <a:grpFill/>
            </p:spPr>
          </p:pic>
        </p:grpSp>
        <p:pic>
          <p:nvPicPr>
            <p:cNvPr id="70" name="Picture 2" descr="https://cdn3.iconfinder.com/data/icons/unicons-vector-icons-pack/32/stream-512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35" y="3323857"/>
              <a:ext cx="640840" cy="6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1447800" y="2571749"/>
            <a:ext cx="6225030" cy="457203"/>
            <a:chOff x="349071" y="4798781"/>
            <a:chExt cx="8496315" cy="863067"/>
          </a:xfrm>
        </p:grpSpPr>
        <p:grpSp>
          <p:nvGrpSpPr>
            <p:cNvPr id="80" name="Group 79"/>
            <p:cNvGrpSpPr/>
            <p:nvPr/>
          </p:nvGrpSpPr>
          <p:grpSpPr>
            <a:xfrm>
              <a:off x="438156" y="4798781"/>
              <a:ext cx="8407230" cy="813486"/>
              <a:chOff x="567636" y="1219200"/>
              <a:chExt cx="8407230" cy="941172"/>
            </a:xfrm>
          </p:grpSpPr>
          <p:grpSp>
            <p:nvGrpSpPr>
              <p:cNvPr id="82" name="Group 94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97" name="Rounded Rectangle 96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349071" y="5255152"/>
              <a:ext cx="1396701" cy="406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Peripherals</a:t>
              </a:r>
            </a:p>
          </p:txBody>
        </p:sp>
        <p:grpSp>
          <p:nvGrpSpPr>
            <p:cNvPr id="83" name="Group 81"/>
            <p:cNvGrpSpPr/>
            <p:nvPr/>
          </p:nvGrpSpPr>
          <p:grpSpPr>
            <a:xfrm>
              <a:off x="2080320" y="4909144"/>
              <a:ext cx="999354" cy="592760"/>
              <a:chOff x="2080320" y="4909144"/>
              <a:chExt cx="999354" cy="592760"/>
            </a:xfrm>
            <a:noFill/>
          </p:grpSpPr>
          <p:sp>
            <p:nvSpPr>
              <p:cNvPr id="93" name="Rounded Rectangle 92"/>
              <p:cNvSpPr>
                <a:spLocks/>
              </p:cNvSpPr>
              <p:nvPr/>
            </p:nvSpPr>
            <p:spPr>
              <a:xfrm>
                <a:off x="208032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689" y="4966591"/>
                <a:ext cx="619905" cy="483208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4" name="Group 82"/>
            <p:cNvGrpSpPr/>
            <p:nvPr/>
          </p:nvGrpSpPr>
          <p:grpSpPr>
            <a:xfrm>
              <a:off x="3432870" y="4909144"/>
              <a:ext cx="999354" cy="592760"/>
              <a:chOff x="3432870" y="4909144"/>
              <a:chExt cx="999354" cy="592760"/>
            </a:xfrm>
            <a:noFill/>
          </p:grpSpPr>
          <p:sp>
            <p:nvSpPr>
              <p:cNvPr id="91" name="Rounded Rectangle 90"/>
              <p:cNvSpPr>
                <a:spLocks/>
              </p:cNvSpPr>
              <p:nvPr/>
            </p:nvSpPr>
            <p:spPr>
              <a:xfrm>
                <a:off x="3432870" y="4909144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2" name="Picture 4" descr="D:\Reading Materials\Hadoop2\M2M\TPR\Images\ST Oozie.jpg"/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621030" y="5118212"/>
                <a:ext cx="671087" cy="179965"/>
              </a:xfrm>
              <a:prstGeom prst="rect">
                <a:avLst/>
              </a:prstGeom>
              <a:grpFill/>
            </p:spPr>
          </p:pic>
        </p:grpSp>
        <p:grpSp>
          <p:nvGrpSpPr>
            <p:cNvPr id="85" name="Group 83"/>
            <p:cNvGrpSpPr/>
            <p:nvPr/>
          </p:nvGrpSpPr>
          <p:grpSpPr>
            <a:xfrm>
              <a:off x="4785420" y="4909144"/>
              <a:ext cx="999354" cy="592760"/>
              <a:chOff x="4785420" y="4909144"/>
              <a:chExt cx="999354" cy="592760"/>
            </a:xfrm>
          </p:grpSpPr>
          <p:sp>
            <p:nvSpPr>
              <p:cNvPr id="89" name="Rounded Rectangle 88"/>
              <p:cNvSpPr>
                <a:spLocks/>
              </p:cNvSpPr>
              <p:nvPr/>
            </p:nvSpPr>
            <p:spPr>
              <a:xfrm>
                <a:off x="4785420" y="4909144"/>
                <a:ext cx="999354" cy="592760"/>
              </a:xfrm>
              <a:prstGeom prst="roundRect">
                <a:avLst/>
              </a:prstGeom>
              <a:no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90" name="Picture 8" descr="D:\Reading Materials\Hadoop2\M2M\TPR\Images\MR zookeeper.jpg"/>
              <p:cNvPicPr>
                <a:picLocks noChangeAspect="1" noChangeArrowheads="1"/>
              </p:cNvPicPr>
              <p:nvPr/>
            </p:nvPicPr>
            <p:blipFill>
              <a:blip r:embed="rId2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028883" y="4933705"/>
                <a:ext cx="457518" cy="554626"/>
              </a:xfrm>
              <a:prstGeom prst="rect">
                <a:avLst/>
              </a:prstGeom>
              <a:noFill/>
            </p:spPr>
          </p:pic>
        </p:grpSp>
        <p:grpSp>
          <p:nvGrpSpPr>
            <p:cNvPr id="95" name="Group 84"/>
            <p:cNvGrpSpPr/>
            <p:nvPr/>
          </p:nvGrpSpPr>
          <p:grpSpPr>
            <a:xfrm>
              <a:off x="6159332" y="4926752"/>
              <a:ext cx="999354" cy="592760"/>
              <a:chOff x="6159332" y="4926752"/>
              <a:chExt cx="999354" cy="592760"/>
            </a:xfrm>
            <a:noFill/>
          </p:grpSpPr>
          <p:sp>
            <p:nvSpPr>
              <p:cNvPr id="87" name="Rounded Rectangle 86"/>
              <p:cNvSpPr>
                <a:spLocks/>
              </p:cNvSpPr>
              <p:nvPr/>
            </p:nvSpPr>
            <p:spPr>
              <a:xfrm>
                <a:off x="6159332" y="4926752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r>
                  <a:rPr lang="en-IN" sz="105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  <p:pic>
            <p:nvPicPr>
              <p:cNvPr id="88" name="Picture 8"/>
              <p:cNvPicPr>
                <a:picLocks noChangeAspect="1" noChangeArrowheads="1"/>
              </p:cNvPicPr>
              <p:nvPr/>
            </p:nvPicPr>
            <p:blipFill>
              <a:blip r:embed="rId2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7971" y="5040331"/>
                <a:ext cx="524899" cy="36560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860" y="4853234"/>
              <a:ext cx="883666" cy="518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1489808" y="3790946"/>
            <a:ext cx="6183022" cy="457203"/>
            <a:chOff x="406406" y="5663514"/>
            <a:chExt cx="8438980" cy="863069"/>
          </a:xfrm>
        </p:grpSpPr>
        <p:grpSp>
          <p:nvGrpSpPr>
            <p:cNvPr id="100" name="Group 99"/>
            <p:cNvGrpSpPr/>
            <p:nvPr/>
          </p:nvGrpSpPr>
          <p:grpSpPr>
            <a:xfrm>
              <a:off x="438156" y="5663514"/>
              <a:ext cx="8407230" cy="813486"/>
              <a:chOff x="567636" y="1219200"/>
              <a:chExt cx="8407230" cy="941172"/>
            </a:xfrm>
          </p:grpSpPr>
          <p:grpSp>
            <p:nvGrpSpPr>
              <p:cNvPr id="102" name="Group 111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14" name="Rounded Rectangle 113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13" name="Straight Connector 112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406406" y="6119886"/>
              <a:ext cx="1396701" cy="40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Distributions</a:t>
              </a:r>
            </a:p>
          </p:txBody>
        </p:sp>
        <p:grpSp>
          <p:nvGrpSpPr>
            <p:cNvPr id="103" name="Group 101"/>
            <p:cNvGrpSpPr/>
            <p:nvPr/>
          </p:nvGrpSpPr>
          <p:grpSpPr>
            <a:xfrm>
              <a:off x="2080320" y="5773877"/>
              <a:ext cx="999354" cy="592760"/>
              <a:chOff x="2080320" y="5773877"/>
              <a:chExt cx="999354" cy="592760"/>
            </a:xfrm>
            <a:noFill/>
          </p:grpSpPr>
          <p:sp>
            <p:nvSpPr>
              <p:cNvPr id="110" name="Rounded Rectangle 109"/>
              <p:cNvSpPr>
                <a:spLocks/>
              </p:cNvSpPr>
              <p:nvPr/>
            </p:nvSpPr>
            <p:spPr>
              <a:xfrm>
                <a:off x="20803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11" name="Picture 7"/>
              <p:cNvPicPr>
                <a:picLocks noChangeAspect="1" noChangeArrowheads="1"/>
              </p:cNvPicPr>
              <p:nvPr/>
            </p:nvPicPr>
            <p:blipFill>
              <a:blip r:embed="rId2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5729" y="5918592"/>
                <a:ext cx="772412" cy="29861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4" name="Group 102"/>
            <p:cNvGrpSpPr/>
            <p:nvPr/>
          </p:nvGrpSpPr>
          <p:grpSpPr>
            <a:xfrm>
              <a:off x="3432870" y="5773877"/>
              <a:ext cx="999354" cy="592760"/>
              <a:chOff x="3432870" y="5773877"/>
              <a:chExt cx="999354" cy="592760"/>
            </a:xfrm>
            <a:noFill/>
          </p:grpSpPr>
          <p:sp>
            <p:nvSpPr>
              <p:cNvPr id="108" name="Rounded Rectangle 107"/>
              <p:cNvSpPr>
                <a:spLocks/>
              </p:cNvSpPr>
              <p:nvPr/>
            </p:nvSpPr>
            <p:spPr>
              <a:xfrm>
                <a:off x="343287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9" name="Picture 2" descr="D:\Reading Materials\Hadoop2\M2M\TPR\Images\cloudera.jpg"/>
              <p:cNvPicPr>
                <a:picLocks noChangeAspect="1" noChangeArrowheads="1"/>
              </p:cNvPicPr>
              <p:nvPr/>
            </p:nvPicPr>
            <p:blipFill>
              <a:blip r:embed="rId2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561746" y="5963011"/>
                <a:ext cx="750625" cy="241704"/>
              </a:xfrm>
              <a:prstGeom prst="rect">
                <a:avLst/>
              </a:prstGeom>
              <a:grpFill/>
            </p:spPr>
          </p:pic>
        </p:grpSp>
        <p:grpSp>
          <p:nvGrpSpPr>
            <p:cNvPr id="112" name="Group 103"/>
            <p:cNvGrpSpPr/>
            <p:nvPr/>
          </p:nvGrpSpPr>
          <p:grpSpPr>
            <a:xfrm>
              <a:off x="4785420" y="5773877"/>
              <a:ext cx="999354" cy="592760"/>
              <a:chOff x="4785420" y="5773877"/>
              <a:chExt cx="999354" cy="592760"/>
            </a:xfrm>
            <a:noFill/>
          </p:grpSpPr>
          <p:sp>
            <p:nvSpPr>
              <p:cNvPr id="106" name="Rounded Rectangle 105"/>
              <p:cNvSpPr>
                <a:spLocks/>
              </p:cNvSpPr>
              <p:nvPr/>
            </p:nvSpPr>
            <p:spPr>
              <a:xfrm>
                <a:off x="4785420" y="5773877"/>
                <a:ext cx="999354" cy="592760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7" name="Picture 12"/>
              <p:cNvPicPr>
                <a:picLocks noChangeAspect="1" noChangeArrowheads="1"/>
              </p:cNvPicPr>
              <p:nvPr/>
            </p:nvPicPr>
            <p:blipFill>
              <a:blip r:embed="rId2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8774" y="5887190"/>
                <a:ext cx="676275" cy="3714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5" name="Picture 9" descr="https://cdn1.iconfinder.com/data/icons/survey/500/Questionnaire_castle-512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54" y="5677755"/>
              <a:ext cx="566521" cy="56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1489808" y="4400550"/>
            <a:ext cx="6183022" cy="457198"/>
            <a:chOff x="273983" y="5962324"/>
            <a:chExt cx="8229600" cy="726081"/>
          </a:xfrm>
        </p:grpSpPr>
        <p:grpSp>
          <p:nvGrpSpPr>
            <p:cNvPr id="117" name="Group 116"/>
            <p:cNvGrpSpPr/>
            <p:nvPr/>
          </p:nvGrpSpPr>
          <p:grpSpPr>
            <a:xfrm>
              <a:off x="304945" y="6019800"/>
              <a:ext cx="8198638" cy="580093"/>
              <a:chOff x="567636" y="1219200"/>
              <a:chExt cx="8407230" cy="941172"/>
            </a:xfrm>
          </p:grpSpPr>
          <p:grpSp>
            <p:nvGrpSpPr>
              <p:cNvPr id="119" name="Group 128"/>
              <p:cNvGrpSpPr/>
              <p:nvPr/>
            </p:nvGrpSpPr>
            <p:grpSpPr>
              <a:xfrm>
                <a:off x="567636" y="1219200"/>
                <a:ext cx="8407230" cy="941172"/>
                <a:chOff x="567636" y="2449518"/>
                <a:chExt cx="8407230" cy="941172"/>
              </a:xfrm>
            </p:grpSpPr>
            <p:sp>
              <p:nvSpPr>
                <p:cNvPr id="131" name="Rounded Rectangle 130"/>
                <p:cNvSpPr/>
                <p:nvPr/>
              </p:nvSpPr>
              <p:spPr>
                <a:xfrm>
                  <a:off x="1583466" y="2465994"/>
                  <a:ext cx="7391400" cy="914400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567636" y="2449518"/>
                  <a:ext cx="1304154" cy="941172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US" sz="700" b="1" dirty="0"/>
                </a:p>
              </p:txBody>
            </p:sp>
          </p:grpSp>
          <p:cxnSp>
            <p:nvCxnSpPr>
              <p:cNvPr id="130" name="Straight Connector 129"/>
              <p:cNvCxnSpPr/>
              <p:nvPr/>
            </p:nvCxnSpPr>
            <p:spPr>
              <a:xfrm>
                <a:off x="567636" y="1905000"/>
                <a:ext cx="1304154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273983" y="6346256"/>
              <a:ext cx="1362047" cy="342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4">
                      <a:lumMod val="50000"/>
                    </a:schemeClr>
                  </a:solidFill>
                </a:rPr>
                <a:t>Cloud Exposure</a:t>
              </a:r>
            </a:p>
          </p:txBody>
        </p:sp>
        <p:grpSp>
          <p:nvGrpSpPr>
            <p:cNvPr id="120" name="Group 118"/>
            <p:cNvGrpSpPr/>
            <p:nvPr/>
          </p:nvGrpSpPr>
          <p:grpSpPr>
            <a:xfrm>
              <a:off x="1906365" y="6098499"/>
              <a:ext cx="974559" cy="422694"/>
              <a:chOff x="1906365" y="6098499"/>
              <a:chExt cx="974559" cy="422694"/>
            </a:xfrm>
            <a:noFill/>
          </p:grpSpPr>
          <p:sp>
            <p:nvSpPr>
              <p:cNvPr id="127" name="Rounded Rectangle 126"/>
              <p:cNvSpPr>
                <a:spLocks/>
              </p:cNvSpPr>
              <p:nvPr/>
            </p:nvSpPr>
            <p:spPr>
              <a:xfrm>
                <a:off x="1906365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5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8" name="Picture 15" descr="https://d2slcw3kip6qmk.cloudfront.net/marketing/blogs/chart/introducing-more-uml-and-a-new-aws-shape-library/AWS2-162x125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3198" y="6155044"/>
                <a:ext cx="406184" cy="313414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21" name="Group 119"/>
            <p:cNvGrpSpPr/>
            <p:nvPr/>
          </p:nvGrpSpPr>
          <p:grpSpPr>
            <a:xfrm>
              <a:off x="3225357" y="6098499"/>
              <a:ext cx="974559" cy="479401"/>
              <a:chOff x="3225357" y="6098499"/>
              <a:chExt cx="974559" cy="479401"/>
            </a:xfrm>
            <a:noFill/>
          </p:grpSpPr>
          <p:sp>
            <p:nvSpPr>
              <p:cNvPr id="125" name="Rounded Rectangle 124"/>
              <p:cNvSpPr>
                <a:spLocks/>
              </p:cNvSpPr>
              <p:nvPr/>
            </p:nvSpPr>
            <p:spPr>
              <a:xfrm>
                <a:off x="3225357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6" name="Picture 17" descr="http://photos2.meetupstatic.com/photos/event/c/5/2/3/highres_434450467.jpeg"/>
              <p:cNvPicPr>
                <a:picLocks noChangeAspect="1" noChangeArrowheads="1"/>
              </p:cNvPicPr>
              <p:nvPr/>
            </p:nvPicPr>
            <p:blipFill>
              <a:blip r:embed="rId2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5408" y="6098499"/>
                <a:ext cx="406866" cy="479401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29" name="Group 120"/>
            <p:cNvGrpSpPr/>
            <p:nvPr/>
          </p:nvGrpSpPr>
          <p:grpSpPr>
            <a:xfrm>
              <a:off x="4544349" y="6098499"/>
              <a:ext cx="974559" cy="422694"/>
              <a:chOff x="4544349" y="6098499"/>
              <a:chExt cx="974559" cy="422694"/>
            </a:xfrm>
            <a:noFill/>
          </p:grpSpPr>
          <p:sp>
            <p:nvSpPr>
              <p:cNvPr id="123" name="Rounded Rectangle 122"/>
              <p:cNvSpPr>
                <a:spLocks/>
              </p:cNvSpPr>
              <p:nvPr/>
            </p:nvSpPr>
            <p:spPr>
              <a:xfrm>
                <a:off x="4544349" y="6098499"/>
                <a:ext cx="974559" cy="422694"/>
              </a:xfrm>
              <a:prstGeom prst="roundRect">
                <a:avLst/>
              </a:prstGeom>
              <a:grpFill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IN" sz="1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24" name="Picture 19" descr="http://na.sage.com/~/media/site/cre/sca/images/azurelogo.png"/>
              <p:cNvPicPr>
                <a:picLocks noChangeAspect="1" noChangeArrowheads="1"/>
              </p:cNvPicPr>
              <p:nvPr/>
            </p:nvPicPr>
            <p:blipFill>
              <a:blip r:embed="rId3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4826" y="6112816"/>
                <a:ext cx="572465" cy="394060"/>
              </a:xfrm>
              <a:prstGeom prst="rect">
                <a:avLst/>
              </a:prstGeom>
              <a:grpFill/>
              <a:extLst/>
            </p:spPr>
          </p:pic>
        </p:grpSp>
        <p:pic>
          <p:nvPicPr>
            <p:cNvPr id="122" name="Picture 21" descr="https://azurecomcdn.azureedge.net/cvt-593e1249829686298015348bc9985337ee31f31ef4e722e1d217c78b964723f7/images/page/solutions/data-lake/05-integrate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34" y="5962324"/>
              <a:ext cx="621271" cy="56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Picture 132" descr="Image result for apache drill"/>
          <p:cNvPicPr>
            <a:picLocks noChangeAspect="1" noChangeArrowheads="1"/>
          </p:cNvPicPr>
          <p:nvPr/>
        </p:nvPicPr>
        <p:blipFill>
          <a:blip r:embed="rId3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282270"/>
            <a:ext cx="600312" cy="20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D:\Reading Materials\Hadoop2\M2M\TPR\Images\FW hadoop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831969" y="2055575"/>
            <a:ext cx="496827" cy="271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Yourself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47700"/>
            <a:ext cx="4114800" cy="405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i="1" dirty="0">
                <a:cs typeface="Times New Roman" pitchFamily="18" charset="0"/>
              </a:rPr>
              <a:t>Answer the following questions:</a:t>
            </a:r>
            <a:endParaRPr lang="en-US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1200" dirty="0"/>
              <a:t>What are the main components of a Hadoop Application</a:t>
            </a:r>
            <a:r>
              <a:rPr lang="en-US" sz="1200" dirty="0">
                <a:cs typeface="Times New Roman" pitchFamily="18" charset="0"/>
              </a:rPr>
              <a:t>?</a:t>
            </a:r>
          </a:p>
          <a:p>
            <a:pPr marL="0" indent="0">
              <a:buNone/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1200" dirty="0"/>
              <a:t>What is commodity hardware?</a:t>
            </a: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endParaRPr lang="en-US" sz="12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sz="12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sz="1200" dirty="0">
              <a:cs typeface="Times New Roman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1200" dirty="0"/>
              <a:t>What happens to a </a:t>
            </a:r>
            <a:r>
              <a:rPr lang="en-US" sz="1200" dirty="0" err="1"/>
              <a:t>NameNode</a:t>
            </a:r>
            <a:r>
              <a:rPr lang="en-US" sz="1200" dirty="0"/>
              <a:t> that has no data?</a:t>
            </a:r>
            <a:endParaRPr lang="en-US" sz="1200" dirty="0">
              <a:cs typeface="Times New Roman" pitchFamily="18" charset="0"/>
            </a:endParaRPr>
          </a:p>
          <a:p>
            <a:pPr marL="0" indent="0">
              <a:buNone/>
            </a:pPr>
            <a:endParaRPr lang="en-IN" sz="1200" dirty="0"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57150"/>
            <a:ext cx="20097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81000" y="1276350"/>
            <a:ext cx="39624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dirty="0">
                <a:latin typeface="Corbel" pitchFamily="34" charset="0"/>
                <a:cs typeface="Times New Roman" pitchFamily="18" charset="0"/>
              </a:rPr>
              <a:t>Hadoop Common, HDFS, YARN and </a:t>
            </a:r>
            <a:r>
              <a:rPr lang="en-US" sz="1200" dirty="0" err="1">
                <a:latin typeface="Corbel" pitchFamily="34" charset="0"/>
                <a:cs typeface="Times New Roman" pitchFamily="18" charset="0"/>
              </a:rPr>
              <a:t>MapReduce</a:t>
            </a:r>
            <a:r>
              <a:rPr lang="en-US" sz="1200" dirty="0">
                <a:latin typeface="Corbel" pitchFamily="34" charset="0"/>
                <a:cs typeface="Times New Roman" pitchFamily="18" charset="0"/>
              </a:rPr>
              <a:t>.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sp>
        <p:nvSpPr>
          <p:cNvPr id="7" name="AutoShape 2" descr="Image result for answ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" y="14784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4724400" y="1276350"/>
            <a:ext cx="39624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dirty="0">
                <a:latin typeface="Corbel" pitchFamily="34" charset="0"/>
                <a:cs typeface="Times New Roman" pitchFamily="18" charset="0"/>
              </a:rPr>
              <a:t>Input, Splitting, Mapping, Shuffling and Reducing.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70" y="14784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381000" y="2571750"/>
            <a:ext cx="39624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dirty="0">
                <a:latin typeface="Corbel" pitchFamily="34" charset="0"/>
              </a:rPr>
              <a:t>Commodity Hardware refers to inexpensive systems that do not have high availability or high quality.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" y="27738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4800600" y="2571750"/>
            <a:ext cx="39624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dirty="0">
                <a:latin typeface="Corbel" pitchFamily="34" charset="0"/>
              </a:rPr>
              <a:t>The process by which the system performs the sort and transfers the map outputs to the reducer as inputs is known as the shuffle</a:t>
            </a:r>
            <a:r>
              <a:rPr lang="en-US" sz="1200" dirty="0">
                <a:latin typeface="Corbel" pitchFamily="34" charset="0"/>
                <a:cs typeface="Times New Roman" pitchFamily="18" charset="0"/>
              </a:rPr>
              <a:t>.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70" y="27738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381000" y="3867150"/>
            <a:ext cx="39624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200" dirty="0">
                <a:latin typeface="Corbel" pitchFamily="34" charset="0"/>
              </a:rPr>
              <a:t>There does not exist any </a:t>
            </a:r>
            <a:r>
              <a:rPr lang="en-US" sz="1200" dirty="0" err="1">
                <a:latin typeface="Corbel" pitchFamily="34" charset="0"/>
              </a:rPr>
              <a:t>NameNode</a:t>
            </a:r>
            <a:r>
              <a:rPr lang="en-US" sz="1200" dirty="0">
                <a:latin typeface="Corbel" pitchFamily="34" charset="0"/>
              </a:rPr>
              <a:t> without data. If it is a </a:t>
            </a:r>
            <a:r>
              <a:rPr lang="en-US" sz="1200" dirty="0" err="1">
                <a:latin typeface="Corbel" pitchFamily="34" charset="0"/>
              </a:rPr>
              <a:t>NameNode</a:t>
            </a:r>
            <a:r>
              <a:rPr lang="en-US" sz="1200" dirty="0">
                <a:latin typeface="Corbel" pitchFamily="34" charset="0"/>
              </a:rPr>
              <a:t> then it should have some sort of data in it.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0" y="40692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C:\Program Files (x86)\Microsoft Office\MEDIA\OFFICE14\Bullets\BD10263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59" y="983948"/>
            <a:ext cx="118078" cy="11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Program Files (x86)\Microsoft Office\MEDIA\OFFICE14\Bullets\BD10263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58" y="2279348"/>
            <a:ext cx="118078" cy="11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65358" y="915467"/>
            <a:ext cx="432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rbel" pitchFamily="34" charset="0"/>
                <a:cs typeface="Times New Roman" pitchFamily="18" charset="0"/>
              </a:rPr>
              <a:t>What are the phases involved in </a:t>
            </a:r>
            <a:r>
              <a:rPr lang="en-US" sz="1200" dirty="0" err="1">
                <a:latin typeface="Corbel" pitchFamily="34" charset="0"/>
                <a:cs typeface="Times New Roman" pitchFamily="18" charset="0"/>
              </a:rPr>
              <a:t>MapReduce</a:t>
            </a:r>
            <a:r>
              <a:rPr lang="en-US" sz="1200" dirty="0">
                <a:latin typeface="Corbel" pitchFamily="34" charset="0"/>
                <a:cs typeface="Times New Roman" pitchFamily="18" charset="0"/>
              </a:rPr>
              <a:t>?</a:t>
            </a:r>
            <a:endParaRPr lang="en-IN" sz="1200" dirty="0">
              <a:latin typeface="Corbe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0770" y="2199887"/>
            <a:ext cx="432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rbel" pitchFamily="34" charset="0"/>
              </a:rPr>
              <a:t>What is shuffling in </a:t>
            </a:r>
            <a:r>
              <a:rPr lang="en-US" sz="1200" dirty="0" err="1">
                <a:latin typeface="Corbel" pitchFamily="34" charset="0"/>
              </a:rPr>
              <a:t>MapReduce</a:t>
            </a:r>
            <a:r>
              <a:rPr lang="en-US" sz="1200" dirty="0">
                <a:latin typeface="Corbel" pitchFamily="34" charset="0"/>
              </a:rPr>
              <a:t>?</a:t>
            </a:r>
            <a:endParaRPr lang="en-IN" sz="1200" dirty="0">
              <a:latin typeface="Corbel" pitchFamily="34" charset="0"/>
            </a:endParaRPr>
          </a:p>
        </p:txBody>
      </p:sp>
      <p:pic>
        <p:nvPicPr>
          <p:cNvPr id="31" name="Picture 4" descr="C:\Program Files (x86)\Microsoft Office\MEDIA\OFFICE14\Bullets\BD10263_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46" y="3641811"/>
            <a:ext cx="118078" cy="11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817758" y="3562350"/>
            <a:ext cx="432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rbel" pitchFamily="34" charset="0"/>
              </a:rPr>
              <a:t> What happens when a </a:t>
            </a:r>
            <a:r>
              <a:rPr lang="en-US" sz="1200" dirty="0" err="1">
                <a:latin typeface="Corbel" pitchFamily="34" charset="0"/>
              </a:rPr>
              <a:t>DataNode</a:t>
            </a:r>
            <a:r>
              <a:rPr lang="en-US" sz="1200" dirty="0">
                <a:latin typeface="Corbel" pitchFamily="34" charset="0"/>
              </a:rPr>
              <a:t> fails?</a:t>
            </a:r>
            <a:endParaRPr lang="en-IN" sz="1200" dirty="0">
              <a:latin typeface="Corbel" pitchFamily="34" charset="0"/>
              <a:cs typeface="Times New Roman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48200" y="3867150"/>
            <a:ext cx="4114800" cy="838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buFont typeface="Arial" pitchFamily="34" charset="0"/>
              <a:buChar char="•"/>
            </a:pPr>
            <a:r>
              <a:rPr lang="en-US" sz="1200" dirty="0">
                <a:latin typeface="Corbel" pitchFamily="34" charset="0"/>
              </a:rPr>
              <a:t> </a:t>
            </a:r>
            <a:r>
              <a:rPr lang="en-US" sz="1200" dirty="0" err="1">
                <a:latin typeface="Corbel" pitchFamily="34" charset="0"/>
              </a:rPr>
              <a:t>Jobtracker</a:t>
            </a:r>
            <a:r>
              <a:rPr lang="en-US" sz="1200" dirty="0">
                <a:latin typeface="Corbel" pitchFamily="34" charset="0"/>
              </a:rPr>
              <a:t> and </a:t>
            </a:r>
            <a:r>
              <a:rPr lang="en-US" sz="1200" dirty="0" err="1">
                <a:latin typeface="Corbel" pitchFamily="34" charset="0"/>
              </a:rPr>
              <a:t>namenode</a:t>
            </a:r>
            <a:r>
              <a:rPr lang="en-US" sz="1200" dirty="0">
                <a:latin typeface="Corbel" pitchFamily="34" charset="0"/>
              </a:rPr>
              <a:t> detect the failure</a:t>
            </a:r>
          </a:p>
          <a:p>
            <a:pPr lvl="1">
              <a:buFont typeface="Arial" pitchFamily="34" charset="0"/>
              <a:buChar char="•"/>
            </a:pPr>
            <a:r>
              <a:rPr lang="en-US" sz="1200" dirty="0">
                <a:latin typeface="Corbel" pitchFamily="34" charset="0"/>
              </a:rPr>
              <a:t> On the failed node all tasks are re-scheduled</a:t>
            </a:r>
          </a:p>
          <a:p>
            <a:pPr lvl="1">
              <a:buFont typeface="Arial" pitchFamily="34" charset="0"/>
              <a:buChar char="•"/>
            </a:pPr>
            <a:r>
              <a:rPr lang="en-US" sz="1200" dirty="0">
                <a:latin typeface="Corbel" pitchFamily="34" charset="0"/>
              </a:rPr>
              <a:t> </a:t>
            </a:r>
            <a:r>
              <a:rPr lang="en-US" sz="1200" dirty="0" err="1">
                <a:latin typeface="Corbel" pitchFamily="34" charset="0"/>
              </a:rPr>
              <a:t>Namenode</a:t>
            </a:r>
            <a:r>
              <a:rPr lang="en-US" sz="1200" dirty="0">
                <a:latin typeface="Corbel" pitchFamily="34" charset="0"/>
              </a:rPr>
              <a:t> replicates the users data to another node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69249"/>
            <a:ext cx="527404" cy="52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3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7" grpId="0" animBg="1"/>
      <p:bldP spid="21" grpId="0" animBg="1"/>
      <p:bldP spid="8" grpId="0"/>
      <p:bldP spid="30" grpId="0"/>
      <p:bldP spid="32" grpId="0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Hadoop</a:t>
            </a:r>
          </a:p>
          <a:p>
            <a:r>
              <a:rPr lang="en-US" dirty="0"/>
              <a:t>Create directory in HDFS using CLI</a:t>
            </a:r>
          </a:p>
          <a:p>
            <a:r>
              <a:rPr lang="en-US" dirty="0"/>
              <a:t>Delete directory in HDFS using CLI</a:t>
            </a:r>
          </a:p>
          <a:p>
            <a:r>
              <a:rPr lang="en-US" dirty="0"/>
              <a:t>Copy file from local to HDFS using CLI</a:t>
            </a:r>
          </a:p>
          <a:p>
            <a:r>
              <a:rPr lang="en-US" dirty="0"/>
              <a:t>Copy file from HDFS to local using CLI</a:t>
            </a:r>
          </a:p>
          <a:p>
            <a:r>
              <a:rPr lang="en-US" dirty="0"/>
              <a:t>View the directories and files using HDFS Web GUI</a:t>
            </a:r>
          </a:p>
          <a:p>
            <a:r>
              <a:rPr lang="en-US" dirty="0"/>
              <a:t>Download file from HDFS using Web GUI and validate the file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098" name="AutoShape 2" descr="Image result for hado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Image result for google transpa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225" y="2876550"/>
            <a:ext cx="2822575" cy="95403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04800" y="401955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rbel" pitchFamily="34" charset="0"/>
              </a:rPr>
              <a:t>Inspired by technical documents on  Google File System and </a:t>
            </a:r>
            <a:r>
              <a:rPr lang="en-US" sz="1400" dirty="0" err="1">
                <a:latin typeface="Corbel" pitchFamily="34" charset="0"/>
              </a:rPr>
              <a:t>MapReduce</a:t>
            </a:r>
            <a:r>
              <a:rPr lang="en-US" sz="1400" dirty="0">
                <a:latin typeface="Corbel" pitchFamily="34" charset="0"/>
              </a:rPr>
              <a:t> published by Google.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33400" y="1123950"/>
            <a:ext cx="8077200" cy="1219200"/>
            <a:chOff x="533400" y="819150"/>
            <a:chExt cx="8077200" cy="1219200"/>
          </a:xfrm>
        </p:grpSpPr>
        <p:grpSp>
          <p:nvGrpSpPr>
            <p:cNvPr id="15" name="Group 14"/>
            <p:cNvGrpSpPr/>
            <p:nvPr/>
          </p:nvGrpSpPr>
          <p:grpSpPr>
            <a:xfrm>
              <a:off x="914400" y="971550"/>
              <a:ext cx="7696200" cy="914400"/>
              <a:chOff x="914400" y="971550"/>
              <a:chExt cx="7696200" cy="9144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14400" y="971550"/>
                <a:ext cx="7696200" cy="914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05000" y="1123950"/>
                <a:ext cx="64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Hadoop is a framework that allows for distributed processing of large datasets across clusters of commodity computers using simple programming models.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33400" y="819150"/>
              <a:ext cx="1143000" cy="1219200"/>
              <a:chOff x="533400" y="971550"/>
              <a:chExt cx="914400" cy="9144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33400" y="97155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04" name="Picture 8" descr="Image result for hadoop transparent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9600" y="1047750"/>
                <a:ext cx="762000" cy="731520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108" name="Picture 12" descr="Image result for yellow elephant toy transpar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724150"/>
            <a:ext cx="1533525" cy="111529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865509" y="4019550"/>
            <a:ext cx="397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Doug Cutting discovered Hadoop and named it after his son’s yellow-colored toy elephant.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892373"/>
            <a:ext cx="146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What is Hadoop?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History of 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26" name="AutoShape 2" descr="Image result for history of hado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history of hado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24" y="666750"/>
            <a:ext cx="8869076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17375E"/>
                </a:solidFill>
                <a:ea typeface="DejaVu Sans"/>
              </a:rPr>
              <a:t>Hadoop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Cluster</a:t>
            </a:r>
            <a:endParaRPr lang="en-US" dirty="0">
              <a:solidFill>
                <a:srgbClr val="000000"/>
              </a:solidFill>
              <a:ea typeface="DejaVu Sans"/>
              <a:cs typeface="Times New Roman" pitchFamily="18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Group of independent servers (usually in close proximity to one another) interconnected through a dedicated network to work as one centralized data processing resource.</a:t>
            </a:r>
          </a:p>
          <a:p>
            <a:pPr>
              <a:lnSpc>
                <a:spcPct val="100000"/>
              </a:lnSpc>
              <a:buNone/>
            </a:pPr>
            <a:r>
              <a:rPr lang="en-US" b="1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Hadoop Cluster</a:t>
            </a:r>
          </a:p>
          <a:p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A Hadoop cluster is a special type of computational  cluster 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designed specifically </a:t>
            </a:r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for storing and analyzing huge amounts of data in a distributed computing environment.</a:t>
            </a:r>
            <a:endParaRPr lang="en-US" b="1" dirty="0">
              <a:solidFill>
                <a:srgbClr val="000000"/>
              </a:solidFill>
              <a:ea typeface="DejaVu Sans"/>
              <a:cs typeface="Times New Roman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Distributed processing of large data sets across clusters.</a:t>
            </a:r>
          </a:p>
          <a:p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Designed to scale up from single servers to thousands of machines</a:t>
            </a:r>
          </a:p>
          <a:p>
            <a:r>
              <a:rPr lang="en-US" dirty="0">
                <a:solidFill>
                  <a:srgbClr val="000000"/>
                </a:solidFill>
                <a:ea typeface="DejaVu Sans"/>
                <a:cs typeface="Times New Roman" pitchFamily="18" charset="0"/>
              </a:rPr>
              <a:t>Each Server offers normal computation and storage power on commodity H/W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Hadoop Key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5638800" cy="396240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Scalable</a:t>
            </a:r>
          </a:p>
          <a:p>
            <a:pPr lvl="1">
              <a:buNone/>
            </a:pPr>
            <a:r>
              <a:rPr lang="en-US" dirty="0"/>
              <a:t>Can follow both horizontal and vertical scaling</a:t>
            </a:r>
          </a:p>
          <a:p>
            <a:r>
              <a:rPr lang="en-US" dirty="0"/>
              <a:t>Flexible</a:t>
            </a:r>
          </a:p>
          <a:p>
            <a:pPr lvl="1">
              <a:buNone/>
            </a:pPr>
            <a:r>
              <a:rPr lang="en-US" dirty="0"/>
              <a:t>Can store a lot of data and decide to use it later</a:t>
            </a:r>
          </a:p>
          <a:p>
            <a:r>
              <a:rPr lang="en-US" dirty="0"/>
              <a:t>Reliable</a:t>
            </a:r>
          </a:p>
          <a:p>
            <a:pPr lvl="1">
              <a:buNone/>
            </a:pPr>
            <a:r>
              <a:rPr lang="en-US" dirty="0"/>
              <a:t>Stores copies of data on different machines and is resistant to hardware failure</a:t>
            </a:r>
          </a:p>
          <a:p>
            <a:r>
              <a:rPr lang="en-US" sz="2200" dirty="0"/>
              <a:t>Economical</a:t>
            </a:r>
          </a:p>
          <a:p>
            <a:pPr lvl="1">
              <a:buNone/>
            </a:pPr>
            <a:r>
              <a:rPr lang="en-US" dirty="0"/>
              <a:t>Ordinary computers can be used for data processing</a:t>
            </a:r>
          </a:p>
          <a:p>
            <a:r>
              <a:rPr lang="en-US" sz="2200" dirty="0"/>
              <a:t>Robust</a:t>
            </a:r>
          </a:p>
          <a:p>
            <a:pPr lvl="1">
              <a:buNone/>
            </a:pPr>
            <a:r>
              <a:rPr lang="en-US" dirty="0"/>
              <a:t>Applications will continue to run even when individual servers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9698" name="Picture 2" descr="Image result for hadoop key characteris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200150"/>
            <a:ext cx="4555434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Traditional Database Systems vs. 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57200" y="1276350"/>
            <a:ext cx="3657600" cy="2895600"/>
            <a:chOff x="457200" y="1276350"/>
            <a:chExt cx="3657600" cy="2895600"/>
          </a:xfrm>
        </p:grpSpPr>
        <p:pic>
          <p:nvPicPr>
            <p:cNvPr id="30722" name="Picture 2" descr="Related imag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7200" y="2016396"/>
              <a:ext cx="985397" cy="1393553"/>
            </a:xfrm>
            <a:prstGeom prst="rect">
              <a:avLst/>
            </a:prstGeom>
            <a:noFill/>
          </p:spPr>
        </p:pic>
        <p:grpSp>
          <p:nvGrpSpPr>
            <p:cNvPr id="9" name="Group 8"/>
            <p:cNvGrpSpPr/>
            <p:nvPr/>
          </p:nvGrpSpPr>
          <p:grpSpPr>
            <a:xfrm>
              <a:off x="2838575" y="2123594"/>
              <a:ext cx="1276225" cy="1286355"/>
              <a:chOff x="5181600" y="1581150"/>
              <a:chExt cx="2403475" cy="1976799"/>
            </a:xfrm>
          </p:grpSpPr>
          <p:pic>
            <p:nvPicPr>
              <p:cNvPr id="30724" name="Picture 4" descr="Image result for mac computer transparent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181600" y="1581150"/>
                <a:ext cx="2403475" cy="1976799"/>
              </a:xfrm>
              <a:prstGeom prst="rect">
                <a:avLst/>
              </a:prstGeom>
              <a:noFill/>
            </p:spPr>
          </p:pic>
          <p:pic>
            <p:nvPicPr>
              <p:cNvPr id="30726" name="Picture 6" descr="Image result for program transparent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87104" y="1581150"/>
                <a:ext cx="2377440" cy="1463040"/>
              </a:xfrm>
              <a:prstGeom prst="rect">
                <a:avLst/>
              </a:prstGeom>
              <a:noFill/>
            </p:spPr>
          </p:pic>
        </p:grpSp>
        <p:pic>
          <p:nvPicPr>
            <p:cNvPr id="30728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88946" y="2230788"/>
              <a:ext cx="242928" cy="317122"/>
            </a:xfrm>
            <a:prstGeom prst="rect">
              <a:avLst/>
            </a:prstGeom>
            <a:noFill/>
          </p:spPr>
        </p:pic>
        <p:pic>
          <p:nvPicPr>
            <p:cNvPr id="11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3531" y="2556844"/>
              <a:ext cx="242928" cy="317122"/>
            </a:xfrm>
            <a:prstGeom prst="rect">
              <a:avLst/>
            </a:prstGeom>
            <a:noFill/>
          </p:spPr>
        </p:pic>
        <p:pic>
          <p:nvPicPr>
            <p:cNvPr id="12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42597" y="2552378"/>
              <a:ext cx="242928" cy="317122"/>
            </a:xfrm>
            <a:prstGeom prst="rect">
              <a:avLst/>
            </a:prstGeom>
            <a:noFill/>
          </p:spPr>
        </p:pic>
        <p:pic>
          <p:nvPicPr>
            <p:cNvPr id="13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85066" y="2235255"/>
              <a:ext cx="242928" cy="317122"/>
            </a:xfrm>
            <a:prstGeom prst="rect">
              <a:avLst/>
            </a:prstGeom>
            <a:noFill/>
          </p:spPr>
        </p:pic>
        <p:pic>
          <p:nvPicPr>
            <p:cNvPr id="14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35295" y="2771237"/>
              <a:ext cx="242928" cy="317122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1319349" y="1276350"/>
              <a:ext cx="1602703" cy="373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Traditional System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4217" y="3798313"/>
              <a:ext cx="2078482" cy="373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 sent to the program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1276350"/>
            <a:ext cx="3733800" cy="2895600"/>
            <a:chOff x="4953000" y="1276350"/>
            <a:chExt cx="3733800" cy="2895600"/>
          </a:xfrm>
        </p:grpSpPr>
        <p:pic>
          <p:nvPicPr>
            <p:cNvPr id="15" name="Picture 2" descr="Related imag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02962" y="2016396"/>
              <a:ext cx="983838" cy="1393553"/>
            </a:xfrm>
            <a:prstGeom prst="rect">
              <a:avLst/>
            </a:prstGeom>
            <a:noFill/>
          </p:spPr>
        </p:pic>
        <p:grpSp>
          <p:nvGrpSpPr>
            <p:cNvPr id="16" name="Group 15"/>
            <p:cNvGrpSpPr/>
            <p:nvPr/>
          </p:nvGrpSpPr>
          <p:grpSpPr>
            <a:xfrm>
              <a:off x="4953000" y="2123594"/>
              <a:ext cx="1274206" cy="1286355"/>
              <a:chOff x="5181600" y="1581150"/>
              <a:chExt cx="2403475" cy="1976799"/>
            </a:xfrm>
          </p:grpSpPr>
          <p:pic>
            <p:nvPicPr>
              <p:cNvPr id="17" name="Picture 4" descr="Image result for mac computer transparent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181600" y="1581150"/>
                <a:ext cx="2403475" cy="1976799"/>
              </a:xfrm>
              <a:prstGeom prst="rect">
                <a:avLst/>
              </a:prstGeom>
              <a:noFill/>
            </p:spPr>
          </p:pic>
          <p:pic>
            <p:nvPicPr>
              <p:cNvPr id="18" name="Picture 6" descr="Image result for program transparent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87104" y="1581150"/>
                <a:ext cx="2377440" cy="1463040"/>
              </a:xfrm>
              <a:prstGeom prst="rect">
                <a:avLst/>
              </a:prstGeom>
              <a:noFill/>
            </p:spPr>
          </p:pic>
        </p:grpSp>
        <p:pic>
          <p:nvPicPr>
            <p:cNvPr id="19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5152" y="2230788"/>
              <a:ext cx="242544" cy="317122"/>
            </a:xfrm>
            <a:prstGeom prst="rect">
              <a:avLst/>
            </a:prstGeom>
            <a:noFill/>
          </p:spPr>
        </p:pic>
        <p:pic>
          <p:nvPicPr>
            <p:cNvPr id="20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60420" y="2556844"/>
              <a:ext cx="242544" cy="317122"/>
            </a:xfrm>
            <a:prstGeom prst="rect">
              <a:avLst/>
            </a:prstGeom>
            <a:noFill/>
          </p:spPr>
        </p:pic>
        <p:pic>
          <p:nvPicPr>
            <p:cNvPr id="21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09193" y="2552378"/>
              <a:ext cx="242544" cy="317122"/>
            </a:xfrm>
            <a:prstGeom prst="rect">
              <a:avLst/>
            </a:prstGeom>
            <a:noFill/>
          </p:spPr>
        </p:pic>
        <p:pic>
          <p:nvPicPr>
            <p:cNvPr id="22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50487" y="2235255"/>
              <a:ext cx="242544" cy="317122"/>
            </a:xfrm>
            <a:prstGeom prst="rect">
              <a:avLst/>
            </a:prstGeom>
            <a:noFill/>
          </p:spPr>
        </p:pic>
        <p:pic>
          <p:nvPicPr>
            <p:cNvPr id="23" name="Picture 8" descr="Related 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01112" y="2771237"/>
              <a:ext cx="242544" cy="317122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04230" y="1276350"/>
              <a:ext cx="793404" cy="373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Hadoop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9439" y="3798313"/>
              <a:ext cx="2060344" cy="373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Program sent to the data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daptNewPPTTemplat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ProdaptNewPPTTemplateTheme</Template>
  <TotalTime>3017</TotalTime>
  <Words>1514</Words>
  <Application>Microsoft Office PowerPoint</Application>
  <PresentationFormat>On-screen Show (16:9)</PresentationFormat>
  <Paragraphs>392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ProdaptNewPPTTemplateTheme</vt:lpstr>
      <vt:lpstr>PowerPoint Presentation</vt:lpstr>
      <vt:lpstr>Agenda</vt:lpstr>
      <vt:lpstr>PowerPoint Presentation</vt:lpstr>
      <vt:lpstr>Big Data Ecosystem</vt:lpstr>
      <vt:lpstr>Introduction</vt:lpstr>
      <vt:lpstr>History of Hadoop</vt:lpstr>
      <vt:lpstr>Hadoop Cluster</vt:lpstr>
      <vt:lpstr>Hadoop Key Characteristics</vt:lpstr>
      <vt:lpstr>Traditional Database Systems vs. Hadoop</vt:lpstr>
      <vt:lpstr>Hadoop 1.0 vs. 2.0</vt:lpstr>
      <vt:lpstr>Hadoop Core Services</vt:lpstr>
      <vt:lpstr>Hadoop Architecture</vt:lpstr>
      <vt:lpstr>Hadoop Configuration</vt:lpstr>
      <vt:lpstr>How Does Hadoop Work?</vt:lpstr>
      <vt:lpstr>HDFS</vt:lpstr>
      <vt:lpstr>Big Data Ecosystem</vt:lpstr>
      <vt:lpstr>Hadoop Distributed File System</vt:lpstr>
      <vt:lpstr>HDFS Architecture</vt:lpstr>
      <vt:lpstr>HDFS Operation Principle</vt:lpstr>
      <vt:lpstr>File System Namespace</vt:lpstr>
      <vt:lpstr>Data Block Split</vt:lpstr>
      <vt:lpstr>Data Block Split – Contd.</vt:lpstr>
      <vt:lpstr>HDFS Access</vt:lpstr>
      <vt:lpstr>YARN</vt:lpstr>
      <vt:lpstr>Yet Another Resource Negotiator</vt:lpstr>
      <vt:lpstr>YARN - Flow</vt:lpstr>
      <vt:lpstr>MapReduce</vt:lpstr>
      <vt:lpstr>Big Data Ecosystem</vt:lpstr>
      <vt:lpstr>MapReduce</vt:lpstr>
      <vt:lpstr>MapReduce</vt:lpstr>
      <vt:lpstr>MapReduce - Analogy</vt:lpstr>
      <vt:lpstr>MapReduce – Analogy (contd.)</vt:lpstr>
      <vt:lpstr>MapReduce – Data Flow</vt:lpstr>
      <vt:lpstr>MapReduce - Phases</vt:lpstr>
      <vt:lpstr>MapReduce - Steps</vt:lpstr>
      <vt:lpstr>Map Reduce</vt:lpstr>
      <vt:lpstr>Summary</vt:lpstr>
      <vt:lpstr>Reference </vt:lpstr>
      <vt:lpstr>Questions?</vt:lpstr>
      <vt:lpstr>Test Yourself</vt:lpstr>
      <vt:lpstr>Assignment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Venkata Durga Rao</dc:creator>
  <cp:lastModifiedBy>Nikhil Jain</cp:lastModifiedBy>
  <cp:revision>443</cp:revision>
  <dcterms:created xsi:type="dcterms:W3CDTF">2017-02-09T10:21:59Z</dcterms:created>
  <dcterms:modified xsi:type="dcterms:W3CDTF">2017-06-16T06:55:56Z</dcterms:modified>
</cp:coreProperties>
</file>